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Light" charset="1" panose="00000000000000000000"/>
      <p:regular r:id="rId14"/>
    </p:embeddedFont>
    <p:embeddedFont>
      <p:font typeface="Garet Ultra-Bold" charset="1" panose="00000000000000000000"/>
      <p:regular r:id="rId15"/>
    </p:embeddedFont>
    <p:embeddedFont>
      <p:font typeface="Garet Ultra-Bold Italics" charset="1" panose="00000000000000000000"/>
      <p:regular r:id="rId16"/>
    </p:embeddedFont>
    <p:embeddedFont>
      <p:font typeface="Garet Heavy" charset="1" panose="00000000000000000000"/>
      <p:regular r:id="rId17"/>
    </p:embeddedFont>
    <p:embeddedFont>
      <p:font typeface="Garet Heavy Italics" charset="1" panose="00000000000000000000"/>
      <p:regular r:id="rId18"/>
    </p:embeddedFont>
    <p:embeddedFont>
      <p:font typeface="Tomorrow" charset="1" panose="00000000000000000000"/>
      <p:regular r:id="rId19"/>
    </p:embeddedFont>
    <p:embeddedFont>
      <p:font typeface="Tomorrow Bold" charset="1" panose="00000000000000000000"/>
      <p:regular r:id="rId20"/>
    </p:embeddedFont>
    <p:embeddedFont>
      <p:font typeface="Tomorrow Italics" charset="1" panose="00000000000000000000"/>
      <p:regular r:id="rId21"/>
    </p:embeddedFont>
    <p:embeddedFont>
      <p:font typeface="Tomorrow Bold Italics" charset="1" panose="00000000000000000000"/>
      <p:regular r:id="rId22"/>
    </p:embeddedFont>
    <p:embeddedFont>
      <p:font typeface="Tomorrow Thin" charset="1" panose="00000000000000000000"/>
      <p:regular r:id="rId23"/>
    </p:embeddedFont>
    <p:embeddedFont>
      <p:font typeface="Tomorrow Thin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9.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808141" y="2646717"/>
            <a:ext cx="2022321" cy="8460018"/>
            <a:chOff x="0" y="0"/>
            <a:chExt cx="532628" cy="2228153"/>
          </a:xfrm>
        </p:grpSpPr>
        <p:sp>
          <p:nvSpPr>
            <p:cNvPr name="Freeform 4" id="4"/>
            <p:cNvSpPr/>
            <p:nvPr/>
          </p:nvSpPr>
          <p:spPr>
            <a:xfrm flipH="false" flipV="false" rot="0">
              <a:off x="0" y="0"/>
              <a:ext cx="532628" cy="2228153"/>
            </a:xfrm>
            <a:custGeom>
              <a:avLst/>
              <a:gdLst/>
              <a:ahLst/>
              <a:cxnLst/>
              <a:rect r="r" b="b" t="t" l="l"/>
              <a:pathLst>
                <a:path h="2228153" w="532628">
                  <a:moveTo>
                    <a:pt x="0" y="0"/>
                  </a:moveTo>
                  <a:lnTo>
                    <a:pt x="532628" y="0"/>
                  </a:lnTo>
                  <a:lnTo>
                    <a:pt x="532628" y="2228153"/>
                  </a:lnTo>
                  <a:lnTo>
                    <a:pt x="0" y="2228153"/>
                  </a:lnTo>
                  <a:close/>
                </a:path>
              </a:pathLst>
            </a:custGeom>
            <a:solidFill>
              <a:srgbClr val="9F9F9F"/>
            </a:solidFill>
          </p:spPr>
        </p:sp>
        <p:sp>
          <p:nvSpPr>
            <p:cNvPr name="TextBox 5" id="5"/>
            <p:cNvSpPr txBox="true"/>
            <p:nvPr/>
          </p:nvSpPr>
          <p:spPr>
            <a:xfrm>
              <a:off x="0" y="-38100"/>
              <a:ext cx="532628" cy="2266253"/>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686387" y="-607424"/>
            <a:ext cx="3709695" cy="1015735"/>
            <a:chOff x="0" y="0"/>
            <a:chExt cx="977039" cy="267519"/>
          </a:xfrm>
        </p:grpSpPr>
        <p:sp>
          <p:nvSpPr>
            <p:cNvPr name="Freeform 7" id="7"/>
            <p:cNvSpPr/>
            <p:nvPr/>
          </p:nvSpPr>
          <p:spPr>
            <a:xfrm flipH="false" flipV="false" rot="0">
              <a:off x="0" y="0"/>
              <a:ext cx="977039" cy="267519"/>
            </a:xfrm>
            <a:custGeom>
              <a:avLst/>
              <a:gdLst/>
              <a:ahLst/>
              <a:cxnLst/>
              <a:rect r="r" b="b" t="t" l="l"/>
              <a:pathLst>
                <a:path h="267519" w="977039">
                  <a:moveTo>
                    <a:pt x="0" y="0"/>
                  </a:moveTo>
                  <a:lnTo>
                    <a:pt x="977039" y="0"/>
                  </a:lnTo>
                  <a:lnTo>
                    <a:pt x="977039" y="267519"/>
                  </a:lnTo>
                  <a:lnTo>
                    <a:pt x="0" y="267519"/>
                  </a:lnTo>
                  <a:close/>
                </a:path>
              </a:pathLst>
            </a:custGeom>
            <a:solidFill>
              <a:srgbClr val="9F9F9F"/>
            </a:solidFill>
          </p:spPr>
        </p:sp>
        <p:sp>
          <p:nvSpPr>
            <p:cNvPr name="TextBox 8" id="8"/>
            <p:cNvSpPr txBox="true"/>
            <p:nvPr/>
          </p:nvSpPr>
          <p:spPr>
            <a:xfrm>
              <a:off x="0" y="-38100"/>
              <a:ext cx="977039" cy="305619"/>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988599" y="7022439"/>
            <a:ext cx="738450" cy="1015735"/>
            <a:chOff x="0" y="0"/>
            <a:chExt cx="194489" cy="267519"/>
          </a:xfrm>
        </p:grpSpPr>
        <p:sp>
          <p:nvSpPr>
            <p:cNvPr name="Freeform 10" id="10"/>
            <p:cNvSpPr/>
            <p:nvPr/>
          </p:nvSpPr>
          <p:spPr>
            <a:xfrm flipH="false" flipV="false" rot="0">
              <a:off x="0" y="0"/>
              <a:ext cx="194489" cy="267519"/>
            </a:xfrm>
            <a:custGeom>
              <a:avLst/>
              <a:gdLst/>
              <a:ahLst/>
              <a:cxnLst/>
              <a:rect r="r" b="b" t="t" l="l"/>
              <a:pathLst>
                <a:path h="267519" w="194489">
                  <a:moveTo>
                    <a:pt x="0" y="0"/>
                  </a:moveTo>
                  <a:lnTo>
                    <a:pt x="194489" y="0"/>
                  </a:lnTo>
                  <a:lnTo>
                    <a:pt x="194489" y="267519"/>
                  </a:lnTo>
                  <a:lnTo>
                    <a:pt x="0" y="267519"/>
                  </a:lnTo>
                  <a:close/>
                </a:path>
              </a:pathLst>
            </a:custGeom>
            <a:solidFill>
              <a:srgbClr val="9F9F9F"/>
            </a:solidFill>
          </p:spPr>
        </p:sp>
        <p:sp>
          <p:nvSpPr>
            <p:cNvPr name="TextBox 11" id="11"/>
            <p:cNvSpPr txBox="true"/>
            <p:nvPr/>
          </p:nvSpPr>
          <p:spPr>
            <a:xfrm>
              <a:off x="0" y="-38100"/>
              <a:ext cx="194489" cy="305619"/>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028700" y="3246761"/>
            <a:ext cx="16230600" cy="1701533"/>
          </a:xfrm>
          <a:prstGeom prst="rect">
            <a:avLst/>
          </a:prstGeom>
        </p:spPr>
        <p:txBody>
          <a:bodyPr anchor="t" rtlCol="false" tIns="0" lIns="0" bIns="0" rIns="0">
            <a:spAutoFit/>
          </a:bodyPr>
          <a:lstStyle/>
          <a:p>
            <a:pPr algn="ctr">
              <a:lnSpc>
                <a:spcPts val="13839"/>
              </a:lnSpc>
            </a:pPr>
            <a:r>
              <a:rPr lang="en-US" sz="9885">
                <a:solidFill>
                  <a:srgbClr val="000000"/>
                </a:solidFill>
                <a:latin typeface="Tomorrow"/>
              </a:rPr>
              <a:t>OESON PROJECT 3</a:t>
            </a:r>
          </a:p>
        </p:txBody>
      </p:sp>
      <p:sp>
        <p:nvSpPr>
          <p:cNvPr name="TextBox 13" id="13"/>
          <p:cNvSpPr txBox="true"/>
          <p:nvPr/>
        </p:nvSpPr>
        <p:spPr>
          <a:xfrm rot="0">
            <a:off x="3385392" y="5330416"/>
            <a:ext cx="11517216" cy="887095"/>
          </a:xfrm>
          <a:prstGeom prst="rect">
            <a:avLst/>
          </a:prstGeom>
        </p:spPr>
        <p:txBody>
          <a:bodyPr anchor="t" rtlCol="false" tIns="0" lIns="0" bIns="0" rIns="0">
            <a:spAutoFit/>
          </a:bodyPr>
          <a:lstStyle/>
          <a:p>
            <a:pPr algn="ctr">
              <a:lnSpc>
                <a:spcPts val="7279"/>
              </a:lnSpc>
            </a:pPr>
            <a:r>
              <a:rPr lang="en-US" sz="5199">
                <a:solidFill>
                  <a:srgbClr val="000000"/>
                </a:solidFill>
                <a:latin typeface="Garet Light"/>
              </a:rPr>
              <a:t>Anass El Aqli</a:t>
            </a:r>
          </a:p>
        </p:txBody>
      </p:sp>
      <p:sp>
        <p:nvSpPr>
          <p:cNvPr name="Freeform 14" id="14"/>
          <p:cNvSpPr/>
          <p:nvPr/>
        </p:nvSpPr>
        <p:spPr>
          <a:xfrm flipH="false" flipV="false" rot="0">
            <a:off x="13164840" y="408311"/>
            <a:ext cx="4094460" cy="1324281"/>
          </a:xfrm>
          <a:custGeom>
            <a:avLst/>
            <a:gdLst/>
            <a:ahLst/>
            <a:cxnLst/>
            <a:rect r="r" b="b" t="t" l="l"/>
            <a:pathLst>
              <a:path h="1324281" w="4094460">
                <a:moveTo>
                  <a:pt x="0" y="0"/>
                </a:moveTo>
                <a:lnTo>
                  <a:pt x="4094460" y="0"/>
                </a:lnTo>
                <a:lnTo>
                  <a:pt x="4094460" y="1324280"/>
                </a:lnTo>
                <a:lnTo>
                  <a:pt x="0" y="1324280"/>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410905" y="1752236"/>
            <a:ext cx="9667475" cy="6391860"/>
          </a:xfrm>
          <a:custGeom>
            <a:avLst/>
            <a:gdLst/>
            <a:ahLst/>
            <a:cxnLst/>
            <a:rect r="r" b="b" t="t" l="l"/>
            <a:pathLst>
              <a:path h="6391860" w="9667475">
                <a:moveTo>
                  <a:pt x="0" y="0"/>
                </a:moveTo>
                <a:lnTo>
                  <a:pt x="9667474" y="0"/>
                </a:lnTo>
                <a:lnTo>
                  <a:pt x="9667474" y="6391861"/>
                </a:lnTo>
                <a:lnTo>
                  <a:pt x="0" y="6391861"/>
                </a:lnTo>
                <a:lnTo>
                  <a:pt x="0" y="0"/>
                </a:lnTo>
                <a:close/>
              </a:path>
            </a:pathLst>
          </a:custGeom>
          <a:blipFill>
            <a:blip r:embed="rId6"/>
            <a:stretch>
              <a:fillRect l="-3476" t="0" r="-7910" b="0"/>
            </a:stretch>
          </a:blipFill>
          <a:ln cap="sq">
            <a:noFill/>
            <a:prstDash val="solid"/>
            <a:miter/>
          </a:ln>
        </p:spPr>
      </p:sp>
      <p:sp>
        <p:nvSpPr>
          <p:cNvPr name="TextBox 8" id="8"/>
          <p:cNvSpPr txBox="true"/>
          <p:nvPr/>
        </p:nvSpPr>
        <p:spPr>
          <a:xfrm rot="0">
            <a:off x="1793418"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Visualizations</a:t>
            </a:r>
          </a:p>
        </p:txBody>
      </p:sp>
      <p:sp>
        <p:nvSpPr>
          <p:cNvPr name="TextBox 9" id="9"/>
          <p:cNvSpPr txBox="true"/>
          <p:nvPr/>
        </p:nvSpPr>
        <p:spPr>
          <a:xfrm rot="0">
            <a:off x="755246" y="2558686"/>
            <a:ext cx="7091946" cy="51174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These were the least important features for our regression.</a:t>
            </a:r>
          </a:p>
          <a:p>
            <a:pPr>
              <a:lnSpc>
                <a:spcPts val="4059"/>
              </a:lnSpc>
            </a:pPr>
          </a:p>
          <a:p>
            <a:pPr marL="626107" indent="-313054" lvl="1">
              <a:lnSpc>
                <a:spcPts val="4059"/>
              </a:lnSpc>
              <a:buFont typeface="Arial"/>
              <a:buChar char="•"/>
            </a:pPr>
            <a:r>
              <a:rPr lang="en-US" sz="2899">
                <a:solidFill>
                  <a:srgbClr val="000000"/>
                </a:solidFill>
                <a:latin typeface="Garet Light"/>
              </a:rPr>
              <a:t>It is nice to know that factors like educational special needs did not play a huge role in deciding whether someone graduate or not.</a:t>
            </a:r>
          </a:p>
          <a:p>
            <a:pPr>
              <a:lnSpc>
                <a:spcPts val="4059"/>
              </a:lnSpc>
            </a:pPr>
          </a:p>
          <a:p>
            <a:pPr>
              <a:lnSpc>
                <a:spcPts val="40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576190" y="427430"/>
            <a:ext cx="7195776" cy="5644962"/>
          </a:xfrm>
          <a:custGeom>
            <a:avLst/>
            <a:gdLst/>
            <a:ahLst/>
            <a:cxnLst/>
            <a:rect r="r" b="b" t="t" l="l"/>
            <a:pathLst>
              <a:path h="5644962" w="7195776">
                <a:moveTo>
                  <a:pt x="0" y="0"/>
                </a:moveTo>
                <a:lnTo>
                  <a:pt x="7195776" y="0"/>
                </a:lnTo>
                <a:lnTo>
                  <a:pt x="7195776" y="5644962"/>
                </a:lnTo>
                <a:lnTo>
                  <a:pt x="0" y="5644962"/>
                </a:lnTo>
                <a:lnTo>
                  <a:pt x="0" y="0"/>
                </a:lnTo>
                <a:close/>
              </a:path>
            </a:pathLst>
          </a:custGeom>
          <a:blipFill>
            <a:blip r:embed="rId6"/>
            <a:stretch>
              <a:fillRect l="0" t="0" r="0" b="0"/>
            </a:stretch>
          </a:blipFill>
        </p:spPr>
      </p:sp>
      <p:sp>
        <p:nvSpPr>
          <p:cNvPr name="Freeform 8" id="8"/>
          <p:cNvSpPr/>
          <p:nvPr/>
        </p:nvSpPr>
        <p:spPr>
          <a:xfrm flipH="false" flipV="false" rot="0">
            <a:off x="9257312" y="6072392"/>
            <a:ext cx="6739554" cy="9153399"/>
          </a:xfrm>
          <a:custGeom>
            <a:avLst/>
            <a:gdLst/>
            <a:ahLst/>
            <a:cxnLst/>
            <a:rect r="r" b="b" t="t" l="l"/>
            <a:pathLst>
              <a:path h="9153399" w="6739554">
                <a:moveTo>
                  <a:pt x="0" y="0"/>
                </a:moveTo>
                <a:lnTo>
                  <a:pt x="6739554" y="0"/>
                </a:lnTo>
                <a:lnTo>
                  <a:pt x="6739554" y="9153400"/>
                </a:lnTo>
                <a:lnTo>
                  <a:pt x="0" y="9153400"/>
                </a:lnTo>
                <a:lnTo>
                  <a:pt x="0" y="0"/>
                </a:lnTo>
                <a:close/>
              </a:path>
            </a:pathLst>
          </a:custGeom>
          <a:blipFill>
            <a:blip r:embed="rId7"/>
            <a:stretch>
              <a:fillRect l="0" t="-32422" r="-110416" b="0"/>
            </a:stretch>
          </a:blipFill>
        </p:spPr>
      </p:sp>
      <p:sp>
        <p:nvSpPr>
          <p:cNvPr name="Freeform 9" id="9"/>
          <p:cNvSpPr/>
          <p:nvPr/>
        </p:nvSpPr>
        <p:spPr>
          <a:xfrm flipH="false" flipV="false" rot="0">
            <a:off x="14208441" y="6508572"/>
            <a:ext cx="3539056" cy="3024961"/>
          </a:xfrm>
          <a:custGeom>
            <a:avLst/>
            <a:gdLst/>
            <a:ahLst/>
            <a:cxnLst/>
            <a:rect r="r" b="b" t="t" l="l"/>
            <a:pathLst>
              <a:path h="3024961" w="3539056">
                <a:moveTo>
                  <a:pt x="0" y="0"/>
                </a:moveTo>
                <a:lnTo>
                  <a:pt x="3539056" y="0"/>
                </a:lnTo>
                <a:lnTo>
                  <a:pt x="3539056" y="3024961"/>
                </a:lnTo>
                <a:lnTo>
                  <a:pt x="0" y="3024961"/>
                </a:lnTo>
                <a:lnTo>
                  <a:pt x="0" y="0"/>
                </a:lnTo>
                <a:close/>
              </a:path>
            </a:pathLst>
          </a:custGeom>
          <a:blipFill>
            <a:blip r:embed="rId8"/>
            <a:stretch>
              <a:fillRect l="0" t="0" r="0" b="0"/>
            </a:stretch>
          </a:blipFill>
        </p:spPr>
      </p:sp>
      <p:sp>
        <p:nvSpPr>
          <p:cNvPr name="TextBox 10" id="10"/>
          <p:cNvSpPr txBox="true"/>
          <p:nvPr/>
        </p:nvSpPr>
        <p:spPr>
          <a:xfrm rot="0">
            <a:off x="1793418"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Visualizations</a:t>
            </a:r>
          </a:p>
        </p:txBody>
      </p:sp>
      <p:sp>
        <p:nvSpPr>
          <p:cNvPr name="TextBox 11" id="11"/>
          <p:cNvSpPr txBox="true"/>
          <p:nvPr/>
        </p:nvSpPr>
        <p:spPr>
          <a:xfrm rot="0">
            <a:off x="755246" y="2558686"/>
            <a:ext cx="7091946" cy="61461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For features like nationality we can barely see how influential it is just by plotting it because 97,6% of the students are from nationality number 1 which corresponds to Portuguese. </a:t>
            </a:r>
          </a:p>
          <a:p>
            <a:pPr>
              <a:lnSpc>
                <a:spcPts val="4059"/>
              </a:lnSpc>
            </a:pPr>
          </a:p>
          <a:p>
            <a:pPr marL="626107" indent="-313054" lvl="1">
              <a:lnSpc>
                <a:spcPts val="4059"/>
              </a:lnSpc>
              <a:buFont typeface="Arial"/>
              <a:buChar char="•"/>
            </a:pPr>
            <a:r>
              <a:rPr lang="en-US" sz="2899">
                <a:solidFill>
                  <a:srgbClr val="000000"/>
                </a:solidFill>
                <a:latin typeface="Garet Light"/>
              </a:rPr>
              <a:t>But the good thing is more Portuguese students graduated than otherwise.</a:t>
            </a:r>
          </a:p>
          <a:p>
            <a:pPr>
              <a:lnSpc>
                <a:spcPts val="4059"/>
              </a:lnSpc>
            </a:pPr>
          </a:p>
          <a:p>
            <a:pPr>
              <a:lnSpc>
                <a:spcPts val="40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28908"/>
            <a:ext cx="7764098" cy="10029185"/>
            <a:chOff x="0" y="0"/>
            <a:chExt cx="2044865" cy="2641431"/>
          </a:xfrm>
        </p:grpSpPr>
        <p:sp>
          <p:nvSpPr>
            <p:cNvPr name="Freeform 4" id="4"/>
            <p:cNvSpPr/>
            <p:nvPr/>
          </p:nvSpPr>
          <p:spPr>
            <a:xfrm flipH="false" flipV="false" rot="0">
              <a:off x="0" y="0"/>
              <a:ext cx="2044865" cy="2641431"/>
            </a:xfrm>
            <a:custGeom>
              <a:avLst/>
              <a:gdLst/>
              <a:ahLst/>
              <a:cxnLst/>
              <a:rect r="r" b="b" t="t" l="l"/>
              <a:pathLst>
                <a:path h="2641431" w="2044865">
                  <a:moveTo>
                    <a:pt x="0" y="0"/>
                  </a:moveTo>
                  <a:lnTo>
                    <a:pt x="2044865" y="0"/>
                  </a:lnTo>
                  <a:lnTo>
                    <a:pt x="2044865" y="2641431"/>
                  </a:lnTo>
                  <a:lnTo>
                    <a:pt x="0" y="2641431"/>
                  </a:lnTo>
                  <a:close/>
                </a:path>
              </a:pathLst>
            </a:custGeom>
            <a:solidFill>
              <a:srgbClr val="D4CFCF"/>
            </a:solidFill>
          </p:spPr>
        </p:sp>
        <p:sp>
          <p:nvSpPr>
            <p:cNvPr name="TextBox 5" id="5"/>
            <p:cNvSpPr txBox="true"/>
            <p:nvPr/>
          </p:nvSpPr>
          <p:spPr>
            <a:xfrm>
              <a:off x="0" y="-38100"/>
              <a:ext cx="2044865" cy="2679531"/>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322112" y="0"/>
            <a:ext cx="7146150" cy="5644962"/>
          </a:xfrm>
          <a:custGeom>
            <a:avLst/>
            <a:gdLst/>
            <a:ahLst/>
            <a:cxnLst/>
            <a:rect r="r" b="b" t="t" l="l"/>
            <a:pathLst>
              <a:path h="5644962" w="7146150">
                <a:moveTo>
                  <a:pt x="0" y="0"/>
                </a:moveTo>
                <a:lnTo>
                  <a:pt x="7146149" y="0"/>
                </a:lnTo>
                <a:lnTo>
                  <a:pt x="7146149" y="5644962"/>
                </a:lnTo>
                <a:lnTo>
                  <a:pt x="0" y="5644962"/>
                </a:lnTo>
                <a:lnTo>
                  <a:pt x="0" y="0"/>
                </a:lnTo>
                <a:close/>
              </a:path>
            </a:pathLst>
          </a:custGeom>
          <a:blipFill>
            <a:blip r:embed="rId6"/>
            <a:stretch>
              <a:fillRect l="0" t="0" r="0" b="0"/>
            </a:stretch>
          </a:blipFill>
        </p:spPr>
      </p:sp>
      <p:sp>
        <p:nvSpPr>
          <p:cNvPr name="Freeform 8" id="8"/>
          <p:cNvSpPr/>
          <p:nvPr/>
        </p:nvSpPr>
        <p:spPr>
          <a:xfrm flipH="false" flipV="false" rot="0">
            <a:off x="8410905" y="5644962"/>
            <a:ext cx="9284708" cy="5800351"/>
          </a:xfrm>
          <a:custGeom>
            <a:avLst/>
            <a:gdLst/>
            <a:ahLst/>
            <a:cxnLst/>
            <a:rect r="r" b="b" t="t" l="l"/>
            <a:pathLst>
              <a:path h="5800351" w="9284708">
                <a:moveTo>
                  <a:pt x="0" y="0"/>
                </a:moveTo>
                <a:lnTo>
                  <a:pt x="9284708" y="0"/>
                </a:lnTo>
                <a:lnTo>
                  <a:pt x="9284708" y="5800351"/>
                </a:lnTo>
                <a:lnTo>
                  <a:pt x="0" y="5800351"/>
                </a:lnTo>
                <a:lnTo>
                  <a:pt x="0" y="0"/>
                </a:lnTo>
                <a:close/>
              </a:path>
            </a:pathLst>
          </a:custGeom>
          <a:blipFill>
            <a:blip r:embed="rId7"/>
            <a:stretch>
              <a:fillRect l="0" t="0" r="-4155" b="-43557"/>
            </a:stretch>
          </a:blipFill>
        </p:spPr>
      </p:sp>
      <p:sp>
        <p:nvSpPr>
          <p:cNvPr name="TextBox 9" id="9"/>
          <p:cNvSpPr txBox="true"/>
          <p:nvPr/>
        </p:nvSpPr>
        <p:spPr>
          <a:xfrm rot="0">
            <a:off x="755246" y="588328"/>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Visualizations</a:t>
            </a:r>
          </a:p>
        </p:txBody>
      </p:sp>
      <p:sp>
        <p:nvSpPr>
          <p:cNvPr name="TextBox 10" id="10"/>
          <p:cNvSpPr txBox="true"/>
          <p:nvPr/>
        </p:nvSpPr>
        <p:spPr>
          <a:xfrm rot="0">
            <a:off x="755246" y="1704611"/>
            <a:ext cx="7091946" cy="102609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When excluding Portuguese students the remaining 2.4% is made up of students from mostly other Lusophone countries (nr 14 is Brazil and nr 9 is Cape Verde).</a:t>
            </a:r>
          </a:p>
          <a:p>
            <a:pPr marL="626107" indent="-313054" lvl="1">
              <a:lnSpc>
                <a:spcPts val="4059"/>
              </a:lnSpc>
              <a:buFont typeface="Arial"/>
              <a:buChar char="•"/>
            </a:pPr>
            <a:r>
              <a:rPr lang="en-US" sz="2899">
                <a:solidFill>
                  <a:srgbClr val="000000"/>
                </a:solidFill>
                <a:latin typeface="Garet Light"/>
              </a:rPr>
              <a:t>The influence of nationality on student status is unclear, especially considering the data is so small for nationalities that are not Portuguese. </a:t>
            </a:r>
          </a:p>
          <a:p>
            <a:pPr marL="626107" indent="-313054" lvl="1">
              <a:lnSpc>
                <a:spcPts val="4059"/>
              </a:lnSpc>
              <a:buFont typeface="Arial"/>
              <a:buChar char="•"/>
            </a:pPr>
            <a:r>
              <a:rPr lang="en-US" sz="2899">
                <a:solidFill>
                  <a:srgbClr val="000000"/>
                </a:solidFill>
                <a:latin typeface="Garet Light"/>
              </a:rPr>
              <a:t>Since there are more than 30 columns we can’t visualize the influence of all of them in this presentation so let’s move on to other ML algorithms.</a:t>
            </a:r>
          </a:p>
          <a:p>
            <a:pPr>
              <a:lnSpc>
                <a:spcPts val="4059"/>
              </a:lnSpc>
            </a:pPr>
          </a:p>
          <a:p>
            <a:pPr>
              <a:lnSpc>
                <a:spcPts val="4059"/>
              </a:lnSpc>
            </a:pPr>
          </a:p>
          <a:p>
            <a:pPr>
              <a:lnSpc>
                <a:spcPts val="4059"/>
              </a:lnSpc>
            </a:pPr>
          </a:p>
          <a:p>
            <a:pPr>
              <a:lnSpc>
                <a:spcPts val="4059"/>
              </a:lnSpc>
            </a:pPr>
          </a:p>
          <a:p>
            <a:pPr>
              <a:lnSpc>
                <a:spcPts val="40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311864"/>
            <a:ext cx="9807032" cy="1623694"/>
          </a:xfrm>
          <a:prstGeom prst="rect">
            <a:avLst/>
          </a:prstGeom>
        </p:spPr>
        <p:txBody>
          <a:bodyPr anchor="t" rtlCol="false" tIns="0" lIns="0" bIns="0" rIns="0">
            <a:spAutoFit/>
          </a:bodyPr>
          <a:lstStyle/>
          <a:p>
            <a:pPr>
              <a:lnSpc>
                <a:spcPts val="6580"/>
              </a:lnSpc>
            </a:pPr>
            <a:r>
              <a:rPr lang="en-US" sz="4700">
                <a:solidFill>
                  <a:srgbClr val="000000"/>
                </a:solidFill>
                <a:latin typeface="Garet Bold"/>
              </a:rPr>
              <a:t>Decision Tree </a:t>
            </a:r>
          </a:p>
          <a:p>
            <a:pPr>
              <a:lnSpc>
                <a:spcPts val="6580"/>
              </a:lnSpc>
            </a:pPr>
          </a:p>
        </p:txBody>
      </p:sp>
      <p:sp>
        <p:nvSpPr>
          <p:cNvPr name="Freeform 8" id="8"/>
          <p:cNvSpPr/>
          <p:nvPr/>
        </p:nvSpPr>
        <p:spPr>
          <a:xfrm flipH="false" flipV="false" rot="0">
            <a:off x="8521676" y="397403"/>
            <a:ext cx="9504531" cy="1262595"/>
          </a:xfrm>
          <a:custGeom>
            <a:avLst/>
            <a:gdLst/>
            <a:ahLst/>
            <a:cxnLst/>
            <a:rect r="r" b="b" t="t" l="l"/>
            <a:pathLst>
              <a:path h="1262595" w="9504531">
                <a:moveTo>
                  <a:pt x="0" y="0"/>
                </a:moveTo>
                <a:lnTo>
                  <a:pt x="9504531" y="0"/>
                </a:lnTo>
                <a:lnTo>
                  <a:pt x="9504531" y="1262594"/>
                </a:lnTo>
                <a:lnTo>
                  <a:pt x="0" y="1262594"/>
                </a:lnTo>
                <a:lnTo>
                  <a:pt x="0" y="0"/>
                </a:lnTo>
                <a:close/>
              </a:path>
            </a:pathLst>
          </a:custGeom>
          <a:blipFill>
            <a:blip r:embed="rId6"/>
            <a:stretch>
              <a:fillRect l="0" t="0" r="0" b="0"/>
            </a:stretch>
          </a:blipFill>
        </p:spPr>
      </p:sp>
      <p:sp>
        <p:nvSpPr>
          <p:cNvPr name="Freeform 9" id="9"/>
          <p:cNvSpPr/>
          <p:nvPr/>
        </p:nvSpPr>
        <p:spPr>
          <a:xfrm flipH="false" flipV="false" rot="0">
            <a:off x="8521676" y="2064897"/>
            <a:ext cx="9557752" cy="7605687"/>
          </a:xfrm>
          <a:custGeom>
            <a:avLst/>
            <a:gdLst/>
            <a:ahLst/>
            <a:cxnLst/>
            <a:rect r="r" b="b" t="t" l="l"/>
            <a:pathLst>
              <a:path h="7605687" w="9557752">
                <a:moveTo>
                  <a:pt x="0" y="0"/>
                </a:moveTo>
                <a:lnTo>
                  <a:pt x="9557752" y="0"/>
                </a:lnTo>
                <a:lnTo>
                  <a:pt x="9557752" y="7605687"/>
                </a:lnTo>
                <a:lnTo>
                  <a:pt x="0" y="7605687"/>
                </a:lnTo>
                <a:lnTo>
                  <a:pt x="0" y="0"/>
                </a:lnTo>
                <a:close/>
              </a:path>
            </a:pathLst>
          </a:custGeom>
          <a:blipFill>
            <a:blip r:embed="rId7"/>
            <a:stretch>
              <a:fillRect l="0" t="0" r="0" b="0"/>
            </a:stretch>
          </a:blipFill>
        </p:spPr>
      </p:sp>
      <p:sp>
        <p:nvSpPr>
          <p:cNvPr name="Freeform 10" id="10"/>
          <p:cNvSpPr/>
          <p:nvPr/>
        </p:nvSpPr>
        <p:spPr>
          <a:xfrm flipH="false" flipV="false" rot="0">
            <a:off x="-696899" y="7990510"/>
            <a:ext cx="9218574" cy="1600290"/>
          </a:xfrm>
          <a:custGeom>
            <a:avLst/>
            <a:gdLst/>
            <a:ahLst/>
            <a:cxnLst/>
            <a:rect r="r" b="b" t="t" l="l"/>
            <a:pathLst>
              <a:path h="1600290" w="9218574">
                <a:moveTo>
                  <a:pt x="0" y="0"/>
                </a:moveTo>
                <a:lnTo>
                  <a:pt x="9218575" y="0"/>
                </a:lnTo>
                <a:lnTo>
                  <a:pt x="9218575" y="1600290"/>
                </a:lnTo>
                <a:lnTo>
                  <a:pt x="0" y="1600290"/>
                </a:lnTo>
                <a:lnTo>
                  <a:pt x="0" y="0"/>
                </a:lnTo>
                <a:close/>
              </a:path>
            </a:pathLst>
          </a:custGeom>
          <a:blipFill>
            <a:blip r:embed="rId8"/>
            <a:stretch>
              <a:fillRect l="0" t="0" r="0" b="0"/>
            </a:stretch>
          </a:blipFill>
        </p:spPr>
      </p:sp>
      <p:sp>
        <p:nvSpPr>
          <p:cNvPr name="TextBox 11" id="11"/>
          <p:cNvSpPr txBox="true"/>
          <p:nvPr/>
        </p:nvSpPr>
        <p:spPr>
          <a:xfrm rot="0">
            <a:off x="755246" y="2178874"/>
            <a:ext cx="7091946" cy="71748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Using Decision tree algorithm, from the confusion matrix, we can see how the model performed. </a:t>
            </a:r>
          </a:p>
          <a:p>
            <a:pPr>
              <a:lnSpc>
                <a:spcPts val="4059"/>
              </a:lnSpc>
            </a:pPr>
          </a:p>
          <a:p>
            <a:pPr marL="626107" indent="-313054" lvl="1">
              <a:lnSpc>
                <a:spcPts val="4059"/>
              </a:lnSpc>
              <a:buFont typeface="Arial"/>
              <a:buChar char="•"/>
            </a:pPr>
            <a:r>
              <a:rPr lang="en-US" sz="2899">
                <a:solidFill>
                  <a:srgbClr val="000000"/>
                </a:solidFill>
                <a:latin typeface="Garet Light"/>
              </a:rPr>
              <a:t>Using K Fold Cross Validation we can see that the score of our model performance is somewhere around those values which we tell it’s a lot less than what we got from regression: </a:t>
            </a:r>
          </a:p>
          <a:p>
            <a:pPr>
              <a:lnSpc>
                <a:spcPts val="4059"/>
              </a:lnSpc>
            </a:pPr>
          </a:p>
          <a:p>
            <a:pPr>
              <a:lnSpc>
                <a:spcPts val="4059"/>
              </a:lnSpc>
            </a:pPr>
          </a:p>
          <a:p>
            <a:pPr>
              <a:lnSpc>
                <a:spcPts val="40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55246" y="1281308"/>
            <a:ext cx="9807032" cy="1490978"/>
          </a:xfrm>
          <a:prstGeom prst="rect">
            <a:avLst/>
          </a:prstGeom>
        </p:spPr>
        <p:txBody>
          <a:bodyPr anchor="t" rtlCol="false" tIns="0" lIns="0" bIns="0" rIns="0">
            <a:spAutoFit/>
          </a:bodyPr>
          <a:lstStyle/>
          <a:p>
            <a:pPr>
              <a:lnSpc>
                <a:spcPts val="6020"/>
              </a:lnSpc>
            </a:pPr>
            <a:r>
              <a:rPr lang="en-US" sz="4300">
                <a:solidFill>
                  <a:srgbClr val="000000"/>
                </a:solidFill>
                <a:latin typeface="Garet Bold"/>
              </a:rPr>
              <a:t>Support Vector Machine</a:t>
            </a:r>
          </a:p>
          <a:p>
            <a:pPr>
              <a:lnSpc>
                <a:spcPts val="6020"/>
              </a:lnSpc>
            </a:pPr>
          </a:p>
        </p:txBody>
      </p:sp>
      <p:sp>
        <p:nvSpPr>
          <p:cNvPr name="Freeform 8" id="8"/>
          <p:cNvSpPr/>
          <p:nvPr/>
        </p:nvSpPr>
        <p:spPr>
          <a:xfrm flipH="false" flipV="false" rot="0">
            <a:off x="9144000" y="216181"/>
            <a:ext cx="8877917" cy="1536055"/>
          </a:xfrm>
          <a:custGeom>
            <a:avLst/>
            <a:gdLst/>
            <a:ahLst/>
            <a:cxnLst/>
            <a:rect r="r" b="b" t="t" l="l"/>
            <a:pathLst>
              <a:path h="1536055" w="8877917">
                <a:moveTo>
                  <a:pt x="0" y="0"/>
                </a:moveTo>
                <a:lnTo>
                  <a:pt x="8877917" y="0"/>
                </a:lnTo>
                <a:lnTo>
                  <a:pt x="8877917" y="1536055"/>
                </a:lnTo>
                <a:lnTo>
                  <a:pt x="0" y="1536055"/>
                </a:lnTo>
                <a:lnTo>
                  <a:pt x="0" y="0"/>
                </a:lnTo>
                <a:close/>
              </a:path>
            </a:pathLst>
          </a:custGeom>
          <a:blipFill>
            <a:blip r:embed="rId6"/>
            <a:stretch>
              <a:fillRect l="0" t="-14492" r="0" b="-9187"/>
            </a:stretch>
          </a:blipFill>
        </p:spPr>
      </p:sp>
      <p:sp>
        <p:nvSpPr>
          <p:cNvPr name="Freeform 9" id="9"/>
          <p:cNvSpPr/>
          <p:nvPr/>
        </p:nvSpPr>
        <p:spPr>
          <a:xfrm flipH="false" flipV="false" rot="0">
            <a:off x="8522430" y="2064897"/>
            <a:ext cx="9556243" cy="7604486"/>
          </a:xfrm>
          <a:custGeom>
            <a:avLst/>
            <a:gdLst/>
            <a:ahLst/>
            <a:cxnLst/>
            <a:rect r="r" b="b" t="t" l="l"/>
            <a:pathLst>
              <a:path h="7604486" w="9556243">
                <a:moveTo>
                  <a:pt x="0" y="0"/>
                </a:moveTo>
                <a:lnTo>
                  <a:pt x="9556243" y="0"/>
                </a:lnTo>
                <a:lnTo>
                  <a:pt x="9556243" y="7604486"/>
                </a:lnTo>
                <a:lnTo>
                  <a:pt x="0" y="7604486"/>
                </a:lnTo>
                <a:lnTo>
                  <a:pt x="0" y="0"/>
                </a:lnTo>
                <a:close/>
              </a:path>
            </a:pathLst>
          </a:custGeom>
          <a:blipFill>
            <a:blip r:embed="rId7"/>
            <a:stretch>
              <a:fillRect l="0" t="0" r="0" b="0"/>
            </a:stretch>
          </a:blipFill>
        </p:spPr>
      </p:sp>
      <p:sp>
        <p:nvSpPr>
          <p:cNvPr name="Freeform 10" id="10"/>
          <p:cNvSpPr/>
          <p:nvPr/>
        </p:nvSpPr>
        <p:spPr>
          <a:xfrm flipH="false" flipV="false" rot="0">
            <a:off x="419169" y="7724964"/>
            <a:ext cx="9716992" cy="1533336"/>
          </a:xfrm>
          <a:custGeom>
            <a:avLst/>
            <a:gdLst/>
            <a:ahLst/>
            <a:cxnLst/>
            <a:rect r="r" b="b" t="t" l="l"/>
            <a:pathLst>
              <a:path h="1533336" w="9716992">
                <a:moveTo>
                  <a:pt x="0" y="0"/>
                </a:moveTo>
                <a:lnTo>
                  <a:pt x="9716993" y="0"/>
                </a:lnTo>
                <a:lnTo>
                  <a:pt x="9716993" y="1533336"/>
                </a:lnTo>
                <a:lnTo>
                  <a:pt x="0" y="1533336"/>
                </a:lnTo>
                <a:lnTo>
                  <a:pt x="0" y="0"/>
                </a:lnTo>
                <a:close/>
              </a:path>
            </a:pathLst>
          </a:custGeom>
          <a:blipFill>
            <a:blip r:embed="rId8"/>
            <a:stretch>
              <a:fillRect l="-1973" t="0" r="-1973" b="0"/>
            </a:stretch>
          </a:blipFill>
        </p:spPr>
      </p:sp>
      <p:sp>
        <p:nvSpPr>
          <p:cNvPr name="TextBox 11" id="11"/>
          <p:cNvSpPr txBox="true"/>
          <p:nvPr/>
        </p:nvSpPr>
        <p:spPr>
          <a:xfrm rot="0">
            <a:off x="755246" y="2178874"/>
            <a:ext cx="7091946" cy="563181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Using SVM, from the confusion matrix, we can see how the model performed. </a:t>
            </a:r>
          </a:p>
          <a:p>
            <a:pPr>
              <a:lnSpc>
                <a:spcPts val="4059"/>
              </a:lnSpc>
            </a:pPr>
          </a:p>
          <a:p>
            <a:pPr marL="626107" indent="-313054" lvl="1">
              <a:lnSpc>
                <a:spcPts val="4059"/>
              </a:lnSpc>
              <a:buFont typeface="Arial"/>
              <a:buChar char="•"/>
            </a:pPr>
            <a:r>
              <a:rPr lang="en-US" sz="2899">
                <a:solidFill>
                  <a:srgbClr val="000000"/>
                </a:solidFill>
                <a:latin typeface="Garet Light"/>
              </a:rPr>
              <a:t>Using K Fold Cross Validation we can see that the score of our model performance is somewhere around those values: </a:t>
            </a:r>
          </a:p>
          <a:p>
            <a:pPr>
              <a:lnSpc>
                <a:spcPts val="4059"/>
              </a:lnSpc>
            </a:pPr>
          </a:p>
          <a:p>
            <a:pPr>
              <a:lnSpc>
                <a:spcPts val="4059"/>
              </a:lnSpc>
            </a:pPr>
          </a:p>
          <a:p>
            <a:pPr>
              <a:lnSpc>
                <a:spcPts val="40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65625" y="1335919"/>
            <a:ext cx="9807032" cy="728978"/>
          </a:xfrm>
          <a:prstGeom prst="rect">
            <a:avLst/>
          </a:prstGeom>
        </p:spPr>
        <p:txBody>
          <a:bodyPr anchor="t" rtlCol="false" tIns="0" lIns="0" bIns="0" rIns="0">
            <a:spAutoFit/>
          </a:bodyPr>
          <a:lstStyle/>
          <a:p>
            <a:pPr>
              <a:lnSpc>
                <a:spcPts val="6020"/>
              </a:lnSpc>
            </a:pPr>
            <a:r>
              <a:rPr lang="en-US" sz="4300">
                <a:solidFill>
                  <a:srgbClr val="000000"/>
                </a:solidFill>
                <a:latin typeface="Garet Bold"/>
              </a:rPr>
              <a:t>Random Forest</a:t>
            </a:r>
          </a:p>
        </p:txBody>
      </p:sp>
      <p:sp>
        <p:nvSpPr>
          <p:cNvPr name="Freeform 8" id="8"/>
          <p:cNvSpPr/>
          <p:nvPr/>
        </p:nvSpPr>
        <p:spPr>
          <a:xfrm flipH="false" flipV="false" rot="0">
            <a:off x="7116831" y="480761"/>
            <a:ext cx="11020516" cy="1095878"/>
          </a:xfrm>
          <a:custGeom>
            <a:avLst/>
            <a:gdLst/>
            <a:ahLst/>
            <a:cxnLst/>
            <a:rect r="r" b="b" t="t" l="l"/>
            <a:pathLst>
              <a:path h="1095878" w="11020516">
                <a:moveTo>
                  <a:pt x="0" y="0"/>
                </a:moveTo>
                <a:lnTo>
                  <a:pt x="11020516" y="0"/>
                </a:lnTo>
                <a:lnTo>
                  <a:pt x="11020516" y="1095878"/>
                </a:lnTo>
                <a:lnTo>
                  <a:pt x="0" y="1095878"/>
                </a:lnTo>
                <a:lnTo>
                  <a:pt x="0" y="0"/>
                </a:lnTo>
                <a:close/>
              </a:path>
            </a:pathLst>
          </a:custGeom>
          <a:blipFill>
            <a:blip r:embed="rId6"/>
            <a:stretch>
              <a:fillRect l="0" t="0" r="0" b="0"/>
            </a:stretch>
          </a:blipFill>
        </p:spPr>
      </p:sp>
      <p:sp>
        <p:nvSpPr>
          <p:cNvPr name="Freeform 9" id="9"/>
          <p:cNvSpPr/>
          <p:nvPr/>
        </p:nvSpPr>
        <p:spPr>
          <a:xfrm flipH="false" flipV="false" rot="0">
            <a:off x="9034831" y="1752236"/>
            <a:ext cx="9102516" cy="7243428"/>
          </a:xfrm>
          <a:custGeom>
            <a:avLst/>
            <a:gdLst/>
            <a:ahLst/>
            <a:cxnLst/>
            <a:rect r="r" b="b" t="t" l="l"/>
            <a:pathLst>
              <a:path h="7243428" w="9102516">
                <a:moveTo>
                  <a:pt x="0" y="0"/>
                </a:moveTo>
                <a:lnTo>
                  <a:pt x="9102516" y="0"/>
                </a:lnTo>
                <a:lnTo>
                  <a:pt x="9102516" y="7243428"/>
                </a:lnTo>
                <a:lnTo>
                  <a:pt x="0" y="7243428"/>
                </a:lnTo>
                <a:lnTo>
                  <a:pt x="0" y="0"/>
                </a:lnTo>
                <a:close/>
              </a:path>
            </a:pathLst>
          </a:custGeom>
          <a:blipFill>
            <a:blip r:embed="rId7"/>
            <a:stretch>
              <a:fillRect l="0" t="0" r="0" b="0"/>
            </a:stretch>
          </a:blipFill>
        </p:spPr>
      </p:sp>
      <p:sp>
        <p:nvSpPr>
          <p:cNvPr name="Freeform 10" id="10"/>
          <p:cNvSpPr/>
          <p:nvPr/>
        </p:nvSpPr>
        <p:spPr>
          <a:xfrm flipH="false" flipV="false" rot="0">
            <a:off x="-727642" y="7318630"/>
            <a:ext cx="11294965" cy="1472025"/>
          </a:xfrm>
          <a:custGeom>
            <a:avLst/>
            <a:gdLst/>
            <a:ahLst/>
            <a:cxnLst/>
            <a:rect r="r" b="b" t="t" l="l"/>
            <a:pathLst>
              <a:path h="1472025" w="11294965">
                <a:moveTo>
                  <a:pt x="0" y="0"/>
                </a:moveTo>
                <a:lnTo>
                  <a:pt x="11294965" y="0"/>
                </a:lnTo>
                <a:lnTo>
                  <a:pt x="11294965" y="1472025"/>
                </a:lnTo>
                <a:lnTo>
                  <a:pt x="0" y="1472025"/>
                </a:lnTo>
                <a:lnTo>
                  <a:pt x="0" y="0"/>
                </a:lnTo>
                <a:close/>
              </a:path>
            </a:pathLst>
          </a:custGeom>
          <a:blipFill>
            <a:blip r:embed="rId8"/>
            <a:stretch>
              <a:fillRect l="0" t="0" r="0" b="0"/>
            </a:stretch>
          </a:blipFill>
        </p:spPr>
      </p:sp>
      <p:sp>
        <p:nvSpPr>
          <p:cNvPr name="TextBox 11" id="11"/>
          <p:cNvSpPr txBox="true"/>
          <p:nvPr/>
        </p:nvSpPr>
        <p:spPr>
          <a:xfrm rot="0">
            <a:off x="755246" y="2178874"/>
            <a:ext cx="7091946" cy="61461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Using random forest algorithm, from the confusion matrix, we can see how our model performed with n_estimators=50.</a:t>
            </a:r>
          </a:p>
          <a:p>
            <a:pPr>
              <a:lnSpc>
                <a:spcPts val="4059"/>
              </a:lnSpc>
            </a:pPr>
          </a:p>
          <a:p>
            <a:pPr marL="626107" indent="-313054" lvl="1">
              <a:lnSpc>
                <a:spcPts val="4059"/>
              </a:lnSpc>
              <a:buFont typeface="Arial"/>
              <a:buChar char="•"/>
            </a:pPr>
            <a:r>
              <a:rPr lang="en-US" sz="2899">
                <a:solidFill>
                  <a:srgbClr val="000000"/>
                </a:solidFill>
                <a:latin typeface="Garet Light"/>
              </a:rPr>
              <a:t>Using K Fold Cross Validation we can see that the score of our model performance is somewhere around those values: </a:t>
            </a:r>
          </a:p>
          <a:p>
            <a:pPr>
              <a:lnSpc>
                <a:spcPts val="4059"/>
              </a:lnSpc>
            </a:pPr>
          </a:p>
          <a:p>
            <a:pPr>
              <a:lnSpc>
                <a:spcPts val="4059"/>
              </a:lnSpc>
            </a:pPr>
          </a:p>
          <a:p>
            <a:pPr>
              <a:lnSpc>
                <a:spcPts val="40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028700"/>
            <a:ext cx="7764098" cy="7761955"/>
            <a:chOff x="0" y="0"/>
            <a:chExt cx="2044865" cy="2044301"/>
          </a:xfrm>
        </p:grpSpPr>
        <p:sp>
          <p:nvSpPr>
            <p:cNvPr name="Freeform 4" id="4"/>
            <p:cNvSpPr/>
            <p:nvPr/>
          </p:nvSpPr>
          <p:spPr>
            <a:xfrm flipH="false" flipV="false" rot="0">
              <a:off x="0" y="0"/>
              <a:ext cx="2044865" cy="2044301"/>
            </a:xfrm>
            <a:custGeom>
              <a:avLst/>
              <a:gdLst/>
              <a:ahLst/>
              <a:cxnLst/>
              <a:rect r="r" b="b" t="t" l="l"/>
              <a:pathLst>
                <a:path h="2044301" w="2044865">
                  <a:moveTo>
                    <a:pt x="0" y="0"/>
                  </a:moveTo>
                  <a:lnTo>
                    <a:pt x="2044865" y="0"/>
                  </a:lnTo>
                  <a:lnTo>
                    <a:pt x="2044865" y="2044301"/>
                  </a:lnTo>
                  <a:lnTo>
                    <a:pt x="0" y="2044301"/>
                  </a:lnTo>
                  <a:close/>
                </a:path>
              </a:pathLst>
            </a:custGeom>
            <a:solidFill>
              <a:srgbClr val="D4CFCF"/>
            </a:solidFill>
          </p:spPr>
        </p:sp>
        <p:sp>
          <p:nvSpPr>
            <p:cNvPr name="TextBox 5" id="5"/>
            <p:cNvSpPr txBox="true"/>
            <p:nvPr/>
          </p:nvSpPr>
          <p:spPr>
            <a:xfrm>
              <a:off x="0" y="-38100"/>
              <a:ext cx="2044865" cy="2082401"/>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847191" y="397630"/>
            <a:ext cx="10082276" cy="1262141"/>
          </a:xfrm>
          <a:custGeom>
            <a:avLst/>
            <a:gdLst/>
            <a:ahLst/>
            <a:cxnLst/>
            <a:rect r="r" b="b" t="t" l="l"/>
            <a:pathLst>
              <a:path h="1262141" w="10082276">
                <a:moveTo>
                  <a:pt x="0" y="0"/>
                </a:moveTo>
                <a:lnTo>
                  <a:pt x="10082276" y="0"/>
                </a:lnTo>
                <a:lnTo>
                  <a:pt x="10082276" y="1262140"/>
                </a:lnTo>
                <a:lnTo>
                  <a:pt x="0" y="1262140"/>
                </a:lnTo>
                <a:lnTo>
                  <a:pt x="0" y="0"/>
                </a:lnTo>
                <a:close/>
              </a:path>
            </a:pathLst>
          </a:custGeom>
          <a:blipFill>
            <a:blip r:embed="rId6"/>
            <a:stretch>
              <a:fillRect l="0" t="0" r="0" b="0"/>
            </a:stretch>
          </a:blipFill>
        </p:spPr>
      </p:sp>
      <p:sp>
        <p:nvSpPr>
          <p:cNvPr name="Freeform 8" id="8"/>
          <p:cNvSpPr/>
          <p:nvPr/>
        </p:nvSpPr>
        <p:spPr>
          <a:xfrm flipH="false" flipV="false" rot="0">
            <a:off x="8392356" y="1752236"/>
            <a:ext cx="9537111" cy="7589261"/>
          </a:xfrm>
          <a:custGeom>
            <a:avLst/>
            <a:gdLst/>
            <a:ahLst/>
            <a:cxnLst/>
            <a:rect r="r" b="b" t="t" l="l"/>
            <a:pathLst>
              <a:path h="7589261" w="9537111">
                <a:moveTo>
                  <a:pt x="0" y="0"/>
                </a:moveTo>
                <a:lnTo>
                  <a:pt x="9537111" y="0"/>
                </a:lnTo>
                <a:lnTo>
                  <a:pt x="9537111" y="7589262"/>
                </a:lnTo>
                <a:lnTo>
                  <a:pt x="0" y="7589262"/>
                </a:lnTo>
                <a:lnTo>
                  <a:pt x="0" y="0"/>
                </a:lnTo>
                <a:close/>
              </a:path>
            </a:pathLst>
          </a:custGeom>
          <a:blipFill>
            <a:blip r:embed="rId7"/>
            <a:stretch>
              <a:fillRect l="0" t="0" r="0" b="0"/>
            </a:stretch>
          </a:blipFill>
        </p:spPr>
      </p:sp>
      <p:sp>
        <p:nvSpPr>
          <p:cNvPr name="Freeform 9" id="9"/>
          <p:cNvSpPr/>
          <p:nvPr/>
        </p:nvSpPr>
        <p:spPr>
          <a:xfrm flipH="false" flipV="false" rot="0">
            <a:off x="0" y="7528586"/>
            <a:ext cx="9967769" cy="1262069"/>
          </a:xfrm>
          <a:custGeom>
            <a:avLst/>
            <a:gdLst/>
            <a:ahLst/>
            <a:cxnLst/>
            <a:rect r="r" b="b" t="t" l="l"/>
            <a:pathLst>
              <a:path h="1262069" w="9967769">
                <a:moveTo>
                  <a:pt x="0" y="0"/>
                </a:moveTo>
                <a:lnTo>
                  <a:pt x="9967769" y="0"/>
                </a:lnTo>
                <a:lnTo>
                  <a:pt x="9967769" y="1262069"/>
                </a:lnTo>
                <a:lnTo>
                  <a:pt x="0" y="1262069"/>
                </a:lnTo>
                <a:lnTo>
                  <a:pt x="0" y="0"/>
                </a:lnTo>
                <a:close/>
              </a:path>
            </a:pathLst>
          </a:custGeom>
          <a:blipFill>
            <a:blip r:embed="rId8"/>
            <a:stretch>
              <a:fillRect l="0" t="0" r="0" b="0"/>
            </a:stretch>
          </a:blipFill>
        </p:spPr>
      </p:sp>
      <p:sp>
        <p:nvSpPr>
          <p:cNvPr name="TextBox 10" id="10"/>
          <p:cNvSpPr txBox="true"/>
          <p:nvPr/>
        </p:nvSpPr>
        <p:spPr>
          <a:xfrm rot="0">
            <a:off x="1028700" y="1091994"/>
            <a:ext cx="9807032" cy="1490978"/>
          </a:xfrm>
          <a:prstGeom prst="rect">
            <a:avLst/>
          </a:prstGeom>
        </p:spPr>
        <p:txBody>
          <a:bodyPr anchor="t" rtlCol="false" tIns="0" lIns="0" bIns="0" rIns="0">
            <a:spAutoFit/>
          </a:bodyPr>
          <a:lstStyle/>
          <a:p>
            <a:pPr>
              <a:lnSpc>
                <a:spcPts val="6020"/>
              </a:lnSpc>
            </a:pPr>
            <a:r>
              <a:rPr lang="en-US" sz="4300">
                <a:solidFill>
                  <a:srgbClr val="000000"/>
                </a:solidFill>
                <a:latin typeface="Garet Bold"/>
              </a:rPr>
              <a:t>Gaussian Naive Bayes</a:t>
            </a:r>
          </a:p>
          <a:p>
            <a:pPr>
              <a:lnSpc>
                <a:spcPts val="6020"/>
              </a:lnSpc>
            </a:pPr>
          </a:p>
        </p:txBody>
      </p:sp>
      <p:sp>
        <p:nvSpPr>
          <p:cNvPr name="TextBox 11" id="11"/>
          <p:cNvSpPr txBox="true"/>
          <p:nvPr/>
        </p:nvSpPr>
        <p:spPr>
          <a:xfrm rot="0">
            <a:off x="755246" y="2178874"/>
            <a:ext cx="7091946" cy="563181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From the confusion matrix, we can see how our model performed.</a:t>
            </a:r>
          </a:p>
          <a:p>
            <a:pPr>
              <a:lnSpc>
                <a:spcPts val="4059"/>
              </a:lnSpc>
            </a:pPr>
          </a:p>
          <a:p>
            <a:pPr marL="626107" indent="-313054" lvl="1">
              <a:lnSpc>
                <a:spcPts val="4059"/>
              </a:lnSpc>
              <a:buFont typeface="Arial"/>
              <a:buChar char="•"/>
            </a:pPr>
            <a:r>
              <a:rPr lang="en-US" sz="2899">
                <a:solidFill>
                  <a:srgbClr val="000000"/>
                </a:solidFill>
                <a:latin typeface="Garet Light"/>
              </a:rPr>
              <a:t>Using K Fold Cross Validation we can see that the score of our model performance is somewhere around those values: </a:t>
            </a:r>
          </a:p>
          <a:p>
            <a:pPr>
              <a:lnSpc>
                <a:spcPts val="4059"/>
              </a:lnSpc>
            </a:pPr>
          </a:p>
          <a:p>
            <a:pPr>
              <a:lnSpc>
                <a:spcPts val="4059"/>
              </a:lnSpc>
            </a:pPr>
          </a:p>
          <a:p>
            <a:pPr>
              <a:lnSpc>
                <a:spcPts val="40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028700"/>
            <a:ext cx="7764098" cy="7761955"/>
            <a:chOff x="0" y="0"/>
            <a:chExt cx="2044865" cy="2044301"/>
          </a:xfrm>
        </p:grpSpPr>
        <p:sp>
          <p:nvSpPr>
            <p:cNvPr name="Freeform 4" id="4"/>
            <p:cNvSpPr/>
            <p:nvPr/>
          </p:nvSpPr>
          <p:spPr>
            <a:xfrm flipH="false" flipV="false" rot="0">
              <a:off x="0" y="0"/>
              <a:ext cx="2044865" cy="2044301"/>
            </a:xfrm>
            <a:custGeom>
              <a:avLst/>
              <a:gdLst/>
              <a:ahLst/>
              <a:cxnLst/>
              <a:rect r="r" b="b" t="t" l="l"/>
              <a:pathLst>
                <a:path h="2044301" w="2044865">
                  <a:moveTo>
                    <a:pt x="0" y="0"/>
                  </a:moveTo>
                  <a:lnTo>
                    <a:pt x="2044865" y="0"/>
                  </a:lnTo>
                  <a:lnTo>
                    <a:pt x="2044865" y="2044301"/>
                  </a:lnTo>
                  <a:lnTo>
                    <a:pt x="0" y="2044301"/>
                  </a:lnTo>
                  <a:close/>
                </a:path>
              </a:pathLst>
            </a:custGeom>
            <a:solidFill>
              <a:srgbClr val="D4CFCF"/>
            </a:solidFill>
          </p:spPr>
        </p:sp>
        <p:sp>
          <p:nvSpPr>
            <p:cNvPr name="TextBox 5" id="5"/>
            <p:cNvSpPr txBox="true"/>
            <p:nvPr/>
          </p:nvSpPr>
          <p:spPr>
            <a:xfrm>
              <a:off x="0" y="-38100"/>
              <a:ext cx="2044865" cy="2082401"/>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619206" y="2955720"/>
            <a:ext cx="13620470" cy="6302580"/>
          </a:xfrm>
          <a:custGeom>
            <a:avLst/>
            <a:gdLst/>
            <a:ahLst/>
            <a:cxnLst/>
            <a:rect r="r" b="b" t="t" l="l"/>
            <a:pathLst>
              <a:path h="6302580" w="13620470">
                <a:moveTo>
                  <a:pt x="0" y="0"/>
                </a:moveTo>
                <a:lnTo>
                  <a:pt x="13620469" y="0"/>
                </a:lnTo>
                <a:lnTo>
                  <a:pt x="13620469" y="6302580"/>
                </a:lnTo>
                <a:lnTo>
                  <a:pt x="0" y="6302580"/>
                </a:lnTo>
                <a:lnTo>
                  <a:pt x="0" y="0"/>
                </a:lnTo>
                <a:close/>
              </a:path>
            </a:pathLst>
          </a:custGeom>
          <a:blipFill>
            <a:blip r:embed="rId6"/>
            <a:stretch>
              <a:fillRect l="0" t="0" r="0" b="0"/>
            </a:stretch>
          </a:blipFill>
        </p:spPr>
      </p:sp>
      <p:sp>
        <p:nvSpPr>
          <p:cNvPr name="TextBox 8" id="8"/>
          <p:cNvSpPr txBox="true"/>
          <p:nvPr/>
        </p:nvSpPr>
        <p:spPr>
          <a:xfrm rot="0">
            <a:off x="1028700" y="1091994"/>
            <a:ext cx="9807032" cy="2252978"/>
          </a:xfrm>
          <a:prstGeom prst="rect">
            <a:avLst/>
          </a:prstGeom>
        </p:spPr>
        <p:txBody>
          <a:bodyPr anchor="t" rtlCol="false" tIns="0" lIns="0" bIns="0" rIns="0">
            <a:spAutoFit/>
          </a:bodyPr>
          <a:lstStyle/>
          <a:p>
            <a:pPr>
              <a:lnSpc>
                <a:spcPts val="6020"/>
              </a:lnSpc>
            </a:pPr>
            <a:r>
              <a:rPr lang="en-US" sz="4300">
                <a:solidFill>
                  <a:srgbClr val="000000"/>
                </a:solidFill>
                <a:latin typeface="Garet Bold"/>
              </a:rPr>
              <a:t>Hyper parameter Tuning (GridSearchCV)</a:t>
            </a:r>
          </a:p>
          <a:p>
            <a:pPr>
              <a:lnSpc>
                <a:spcPts val="602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353385"/>
            <a:ext cx="9807032" cy="1193800"/>
          </a:xfrm>
          <a:prstGeom prst="rect">
            <a:avLst/>
          </a:prstGeom>
        </p:spPr>
        <p:txBody>
          <a:bodyPr anchor="t" rtlCol="false" tIns="0" lIns="0" bIns="0" rIns="0">
            <a:spAutoFit/>
          </a:bodyPr>
          <a:lstStyle/>
          <a:p>
            <a:pPr>
              <a:lnSpc>
                <a:spcPts val="9799"/>
              </a:lnSpc>
            </a:pPr>
            <a:r>
              <a:rPr lang="en-US" sz="6999">
                <a:solidFill>
                  <a:srgbClr val="000000"/>
                </a:solidFill>
                <a:latin typeface="Garet Light"/>
              </a:rPr>
              <a:t>Conclusion</a:t>
            </a:r>
          </a:p>
        </p:txBody>
      </p:sp>
      <p:sp>
        <p:nvSpPr>
          <p:cNvPr name="TextBox 8" id="8"/>
          <p:cNvSpPr txBox="true"/>
          <p:nvPr/>
        </p:nvSpPr>
        <p:spPr>
          <a:xfrm rot="0">
            <a:off x="1091322" y="3692347"/>
            <a:ext cx="6419793" cy="2533650"/>
          </a:xfrm>
          <a:prstGeom prst="rect">
            <a:avLst/>
          </a:prstGeom>
        </p:spPr>
        <p:txBody>
          <a:bodyPr anchor="t" rtlCol="false" tIns="0" lIns="0" bIns="0" rIns="0">
            <a:spAutoFit/>
          </a:bodyPr>
          <a:lstStyle/>
          <a:p>
            <a:pPr>
              <a:lnSpc>
                <a:spcPts val="3499"/>
              </a:lnSpc>
            </a:pPr>
            <a:r>
              <a:rPr lang="en-US" sz="2499">
                <a:solidFill>
                  <a:srgbClr val="000000"/>
                </a:solidFill>
                <a:latin typeface="Garet Light"/>
              </a:rPr>
              <a:t>In conclusion, for the best predictions in our data data, Logistic regression, Support Vector Machine, and the random forest algorithms worked the best.</a:t>
            </a:r>
          </a:p>
          <a:p>
            <a:pPr algn="just">
              <a:lnSpc>
                <a:spcPts val="2800"/>
              </a:lnSpc>
            </a:pPr>
          </a:p>
        </p:txBody>
      </p:sp>
      <p:grpSp>
        <p:nvGrpSpPr>
          <p:cNvPr name="Group 9" id="9"/>
          <p:cNvGrpSpPr/>
          <p:nvPr/>
        </p:nvGrpSpPr>
        <p:grpSpPr>
          <a:xfrm rot="0">
            <a:off x="8732837" y="743367"/>
            <a:ext cx="8800300" cy="8800265"/>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24999" t="0" r="-24999"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0">
            <a:off x="10980410" y="-1685680"/>
            <a:ext cx="1896900" cy="2554923"/>
            <a:chOff x="0" y="0"/>
            <a:chExt cx="499595" cy="672901"/>
          </a:xfrm>
        </p:grpSpPr>
        <p:sp>
          <p:nvSpPr>
            <p:cNvPr name="Freeform 4" id="4"/>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5" id="5"/>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691099" y="8741867"/>
            <a:ext cx="1896900" cy="2554923"/>
            <a:chOff x="0" y="0"/>
            <a:chExt cx="499595" cy="672901"/>
          </a:xfrm>
        </p:grpSpPr>
        <p:sp>
          <p:nvSpPr>
            <p:cNvPr name="Freeform 7" id="7"/>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8" id="8"/>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7259300" y="2482059"/>
            <a:ext cx="1896900" cy="6259808"/>
            <a:chOff x="0" y="0"/>
            <a:chExt cx="499595" cy="1648674"/>
          </a:xfrm>
        </p:grpSpPr>
        <p:sp>
          <p:nvSpPr>
            <p:cNvPr name="Freeform 10" id="10"/>
            <p:cNvSpPr/>
            <p:nvPr/>
          </p:nvSpPr>
          <p:spPr>
            <a:xfrm flipH="false" flipV="false" rot="0">
              <a:off x="0" y="0"/>
              <a:ext cx="499595" cy="1648674"/>
            </a:xfrm>
            <a:custGeom>
              <a:avLst/>
              <a:gdLst/>
              <a:ahLst/>
              <a:cxnLst/>
              <a:rect r="r" b="b" t="t" l="l"/>
              <a:pathLst>
                <a:path h="1648674" w="499595">
                  <a:moveTo>
                    <a:pt x="0" y="0"/>
                  </a:moveTo>
                  <a:lnTo>
                    <a:pt x="499595" y="0"/>
                  </a:lnTo>
                  <a:lnTo>
                    <a:pt x="499595" y="1648674"/>
                  </a:lnTo>
                  <a:lnTo>
                    <a:pt x="0" y="1648674"/>
                  </a:lnTo>
                  <a:close/>
                </a:path>
              </a:pathLst>
            </a:custGeom>
            <a:solidFill>
              <a:srgbClr val="9F9F9F"/>
            </a:solidFill>
          </p:spPr>
        </p:sp>
        <p:sp>
          <p:nvSpPr>
            <p:cNvPr name="TextBox 11" id="11"/>
            <p:cNvSpPr txBox="true"/>
            <p:nvPr/>
          </p:nvSpPr>
          <p:spPr>
            <a:xfrm>
              <a:off x="0" y="-38100"/>
              <a:ext cx="499595" cy="1686774"/>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028700" y="3812083"/>
            <a:ext cx="16187556" cy="2386608"/>
          </a:xfrm>
          <a:prstGeom prst="rect">
            <a:avLst/>
          </a:prstGeom>
        </p:spPr>
        <p:txBody>
          <a:bodyPr anchor="t" rtlCol="false" tIns="0" lIns="0" bIns="0" rIns="0">
            <a:spAutoFit/>
          </a:bodyPr>
          <a:lstStyle/>
          <a:p>
            <a:pPr algn="ctr">
              <a:lnSpc>
                <a:spcPts val="19451"/>
              </a:lnSpc>
            </a:pPr>
            <a:r>
              <a:rPr lang="en-US" sz="13894">
                <a:solidFill>
                  <a:srgbClr val="000000"/>
                </a:solidFill>
                <a:latin typeface="Tomorrow"/>
              </a:rPr>
              <a:t>THANKYOU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8241295" y="-732832"/>
            <a:ext cx="11047505" cy="11752664"/>
          </a:xfrm>
          <a:custGeom>
            <a:avLst/>
            <a:gdLst/>
            <a:ahLst/>
            <a:cxnLst/>
            <a:rect r="r" b="b" t="t" l="l"/>
            <a:pathLst>
              <a:path h="11752664" w="11047505">
                <a:moveTo>
                  <a:pt x="0" y="0"/>
                </a:moveTo>
                <a:lnTo>
                  <a:pt x="11047504" y="0"/>
                </a:lnTo>
                <a:lnTo>
                  <a:pt x="11047504" y="11752664"/>
                </a:lnTo>
                <a:lnTo>
                  <a:pt x="0" y="117526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430" y="342900"/>
            <a:ext cx="7811840" cy="1387469"/>
          </a:xfrm>
          <a:prstGeom prst="rect">
            <a:avLst/>
          </a:prstGeom>
        </p:spPr>
        <p:txBody>
          <a:bodyPr anchor="t" rtlCol="false" tIns="0" lIns="0" bIns="0" rIns="0">
            <a:spAutoFit/>
          </a:bodyPr>
          <a:lstStyle/>
          <a:p>
            <a:pPr algn="ctr">
              <a:lnSpc>
                <a:spcPts val="11200"/>
              </a:lnSpc>
            </a:pPr>
            <a:r>
              <a:rPr lang="en-US" sz="8000">
                <a:solidFill>
                  <a:srgbClr val="000000"/>
                </a:solidFill>
                <a:latin typeface="Tomorrow"/>
              </a:rPr>
              <a:t>Content</a:t>
            </a:r>
          </a:p>
        </p:txBody>
      </p:sp>
      <p:sp>
        <p:nvSpPr>
          <p:cNvPr name="TextBox 10" id="10"/>
          <p:cNvSpPr txBox="true"/>
          <p:nvPr/>
        </p:nvSpPr>
        <p:spPr>
          <a:xfrm rot="0">
            <a:off x="1028700" y="2199956"/>
            <a:ext cx="8471182" cy="8682357"/>
          </a:xfrm>
          <a:prstGeom prst="rect">
            <a:avLst/>
          </a:prstGeom>
        </p:spPr>
        <p:txBody>
          <a:bodyPr anchor="t" rtlCol="false" tIns="0" lIns="0" bIns="0" rIns="0">
            <a:spAutoFit/>
          </a:bodyPr>
          <a:lstStyle/>
          <a:p>
            <a:pPr marL="863591" indent="-431796" lvl="1">
              <a:lnSpc>
                <a:spcPts val="5599"/>
              </a:lnSpc>
              <a:buFont typeface="Arial"/>
              <a:buChar char="•"/>
            </a:pPr>
            <a:r>
              <a:rPr lang="en-US" sz="3999">
                <a:solidFill>
                  <a:srgbClr val="000000"/>
                </a:solidFill>
                <a:latin typeface="Garet Light"/>
              </a:rPr>
              <a:t> Introduction</a:t>
            </a:r>
          </a:p>
          <a:p>
            <a:pPr marL="863591" indent="-431796" lvl="1">
              <a:lnSpc>
                <a:spcPts val="5599"/>
              </a:lnSpc>
              <a:buFont typeface="Arial"/>
              <a:buChar char="•"/>
            </a:pPr>
            <a:r>
              <a:rPr lang="en-US" sz="3999">
                <a:solidFill>
                  <a:srgbClr val="000000"/>
                </a:solidFill>
                <a:latin typeface="Garet Light"/>
              </a:rPr>
              <a:t>Visualizations</a:t>
            </a:r>
          </a:p>
          <a:p>
            <a:pPr marL="863591" indent="-431796" lvl="1">
              <a:lnSpc>
                <a:spcPts val="5599"/>
              </a:lnSpc>
              <a:buFont typeface="Arial"/>
              <a:buChar char="•"/>
            </a:pPr>
            <a:r>
              <a:rPr lang="en-US" sz="3999">
                <a:solidFill>
                  <a:srgbClr val="000000"/>
                </a:solidFill>
                <a:latin typeface="Garet Light"/>
              </a:rPr>
              <a:t>Preparing data for ML</a:t>
            </a:r>
          </a:p>
          <a:p>
            <a:pPr marL="863591" indent="-431796" lvl="1">
              <a:lnSpc>
                <a:spcPts val="5599"/>
              </a:lnSpc>
              <a:buFont typeface="Arial"/>
              <a:buChar char="•"/>
            </a:pPr>
            <a:r>
              <a:rPr lang="en-US" sz="3999">
                <a:solidFill>
                  <a:srgbClr val="000000"/>
                </a:solidFill>
                <a:latin typeface="Garet Light"/>
              </a:rPr>
              <a:t>Logistic Regression</a:t>
            </a:r>
          </a:p>
          <a:p>
            <a:pPr marL="863591" indent="-431796" lvl="1">
              <a:lnSpc>
                <a:spcPts val="5599"/>
              </a:lnSpc>
              <a:buFont typeface="Arial"/>
              <a:buChar char="•"/>
            </a:pPr>
            <a:r>
              <a:rPr lang="en-US" sz="3999">
                <a:solidFill>
                  <a:srgbClr val="000000"/>
                </a:solidFill>
                <a:latin typeface="Garet Light"/>
              </a:rPr>
              <a:t>More Visualizations</a:t>
            </a:r>
          </a:p>
          <a:p>
            <a:pPr marL="863591" indent="-431796" lvl="1">
              <a:lnSpc>
                <a:spcPts val="5599"/>
              </a:lnSpc>
              <a:buFont typeface="Arial"/>
              <a:buChar char="•"/>
            </a:pPr>
            <a:r>
              <a:rPr lang="en-US" sz="3999">
                <a:solidFill>
                  <a:srgbClr val="000000"/>
                </a:solidFill>
                <a:latin typeface="Garet Light"/>
              </a:rPr>
              <a:t>Decision Tree</a:t>
            </a:r>
          </a:p>
          <a:p>
            <a:pPr marL="863591" indent="-431796" lvl="1">
              <a:lnSpc>
                <a:spcPts val="5599"/>
              </a:lnSpc>
              <a:buFont typeface="Arial"/>
              <a:buChar char="•"/>
            </a:pPr>
            <a:r>
              <a:rPr lang="en-US" sz="3999">
                <a:solidFill>
                  <a:srgbClr val="000000"/>
                </a:solidFill>
                <a:latin typeface="Garet Light"/>
              </a:rPr>
              <a:t>Support Vector Machine</a:t>
            </a:r>
          </a:p>
          <a:p>
            <a:pPr marL="798823" indent="-399411" lvl="1">
              <a:lnSpc>
                <a:spcPts val="5179"/>
              </a:lnSpc>
              <a:buFont typeface="Arial"/>
              <a:buChar char="•"/>
            </a:pPr>
            <a:r>
              <a:rPr lang="en-US" sz="3699">
                <a:solidFill>
                  <a:srgbClr val="000000"/>
                </a:solidFill>
                <a:latin typeface="Garet Light"/>
              </a:rPr>
              <a:t>Random Forest</a:t>
            </a:r>
          </a:p>
          <a:p>
            <a:pPr marL="798823" indent="-399411" lvl="1">
              <a:lnSpc>
                <a:spcPts val="5179"/>
              </a:lnSpc>
              <a:buFont typeface="Arial"/>
              <a:buChar char="•"/>
            </a:pPr>
            <a:r>
              <a:rPr lang="en-US" sz="3699">
                <a:solidFill>
                  <a:srgbClr val="000000"/>
                </a:solidFill>
                <a:latin typeface="Garet Light"/>
              </a:rPr>
              <a:t>Gaussian Naive Bayes</a:t>
            </a:r>
          </a:p>
          <a:p>
            <a:pPr marL="798823" indent="-399411" lvl="1">
              <a:lnSpc>
                <a:spcPts val="5179"/>
              </a:lnSpc>
              <a:buFont typeface="Arial"/>
              <a:buChar char="•"/>
            </a:pPr>
            <a:r>
              <a:rPr lang="en-US" sz="3699">
                <a:solidFill>
                  <a:srgbClr val="000000"/>
                </a:solidFill>
                <a:latin typeface="Garet Light"/>
              </a:rPr>
              <a:t>Conclusion</a:t>
            </a:r>
          </a:p>
          <a:p>
            <a:pPr>
              <a:lnSpc>
                <a:spcPts val="6019"/>
              </a:lnSpc>
            </a:pPr>
          </a:p>
          <a:p>
            <a:pPr>
              <a:lnSpc>
                <a:spcPts val="853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353385"/>
            <a:ext cx="9807032" cy="1193800"/>
          </a:xfrm>
          <a:prstGeom prst="rect">
            <a:avLst/>
          </a:prstGeom>
        </p:spPr>
        <p:txBody>
          <a:bodyPr anchor="t" rtlCol="false" tIns="0" lIns="0" bIns="0" rIns="0">
            <a:spAutoFit/>
          </a:bodyPr>
          <a:lstStyle/>
          <a:p>
            <a:pPr>
              <a:lnSpc>
                <a:spcPts val="9799"/>
              </a:lnSpc>
            </a:pPr>
            <a:r>
              <a:rPr lang="en-US" sz="6999">
                <a:solidFill>
                  <a:srgbClr val="000000"/>
                </a:solidFill>
                <a:latin typeface="Garet Bold"/>
              </a:rPr>
              <a:t>Visualizations</a:t>
            </a:r>
          </a:p>
        </p:txBody>
      </p:sp>
      <p:grpSp>
        <p:nvGrpSpPr>
          <p:cNvPr name="Group 8" id="8"/>
          <p:cNvGrpSpPr/>
          <p:nvPr/>
        </p:nvGrpSpPr>
        <p:grpSpPr>
          <a:xfrm rot="0">
            <a:off x="8672698" y="1028700"/>
            <a:ext cx="9235470" cy="7795254"/>
            <a:chOff x="0" y="0"/>
            <a:chExt cx="7523198" cy="6350000"/>
          </a:xfrm>
        </p:grpSpPr>
        <p:sp>
          <p:nvSpPr>
            <p:cNvPr name="Freeform 9" id="9"/>
            <p:cNvSpPr/>
            <p:nvPr/>
          </p:nvSpPr>
          <p:spPr>
            <a:xfrm flipH="false" flipV="false" rot="0">
              <a:off x="0" y="0"/>
              <a:ext cx="7523197" cy="6350000"/>
            </a:xfrm>
            <a:custGeom>
              <a:avLst/>
              <a:gdLst/>
              <a:ahLst/>
              <a:cxnLst/>
              <a:rect r="r" b="b" t="t" l="l"/>
              <a:pathLst>
                <a:path h="6350000" w="7523197">
                  <a:moveTo>
                    <a:pt x="0" y="0"/>
                  </a:moveTo>
                  <a:lnTo>
                    <a:pt x="7523197" y="0"/>
                  </a:lnTo>
                  <a:lnTo>
                    <a:pt x="7523197" y="6350000"/>
                  </a:lnTo>
                  <a:lnTo>
                    <a:pt x="0" y="6350000"/>
                  </a:lnTo>
                  <a:close/>
                </a:path>
              </a:pathLst>
            </a:custGeom>
            <a:blipFill>
              <a:blip r:embed="rId6"/>
              <a:stretch>
                <a:fillRect l="-19520" t="0" r="-19520" b="0"/>
              </a:stretch>
            </a:blipFill>
            <a:ln w="38100" cap="sq">
              <a:solidFill>
                <a:srgbClr val="000000"/>
              </a:solidFill>
              <a:prstDash val="solid"/>
              <a:miter/>
            </a:ln>
          </p:spPr>
        </p:sp>
      </p:grpSp>
      <p:sp>
        <p:nvSpPr>
          <p:cNvPr name="TextBox 10" id="10"/>
          <p:cNvSpPr txBox="true"/>
          <p:nvPr/>
        </p:nvSpPr>
        <p:spPr>
          <a:xfrm rot="0">
            <a:off x="755246" y="2726169"/>
            <a:ext cx="7091946" cy="5117465"/>
          </a:xfrm>
          <a:prstGeom prst="rect">
            <a:avLst/>
          </a:prstGeom>
        </p:spPr>
        <p:txBody>
          <a:bodyPr anchor="t" rtlCol="false" tIns="0" lIns="0" bIns="0" rIns="0">
            <a:spAutoFit/>
          </a:bodyPr>
          <a:lstStyle/>
          <a:p>
            <a:pPr>
              <a:lnSpc>
                <a:spcPts val="4059"/>
              </a:lnSpc>
            </a:pPr>
            <a:r>
              <a:rPr lang="en-US" sz="2899">
                <a:solidFill>
                  <a:srgbClr val="000000"/>
                </a:solidFill>
                <a:latin typeface="Garet Light"/>
              </a:rPr>
              <a:t>Before going into machine learning </a:t>
            </a:r>
          </a:p>
          <a:p>
            <a:pPr>
              <a:lnSpc>
                <a:spcPts val="4059"/>
              </a:lnSpc>
            </a:pPr>
            <a:r>
              <a:rPr lang="en-US" sz="2899">
                <a:solidFill>
                  <a:srgbClr val="000000"/>
                </a:solidFill>
                <a:latin typeface="Garet Light"/>
              </a:rPr>
              <a:t>We can see that our Target column consists of 3 types of values (Enrolled, Dropout, and Graduate).</a:t>
            </a:r>
          </a:p>
          <a:p>
            <a:pPr>
              <a:lnSpc>
                <a:spcPts val="4059"/>
              </a:lnSpc>
            </a:pPr>
          </a:p>
          <a:p>
            <a:pPr>
              <a:lnSpc>
                <a:spcPts val="4059"/>
              </a:lnSpc>
            </a:pPr>
          </a:p>
          <a:p>
            <a:pPr>
              <a:lnSpc>
                <a:spcPts val="4059"/>
              </a:lnSpc>
            </a:pPr>
            <a:r>
              <a:rPr lang="en-US" sz="2899">
                <a:solidFill>
                  <a:srgbClr val="000000"/>
                </a:solidFill>
                <a:latin typeface="Garet Light"/>
              </a:rPr>
              <a:t>Our focus for this project is whether the student will graduate or drop out. Thus, we will exclude the records with Target=’Enrolled’.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Preparing data for ML </a:t>
            </a:r>
          </a:p>
        </p:txBody>
      </p:sp>
      <p:grpSp>
        <p:nvGrpSpPr>
          <p:cNvPr name="Group 8" id="8"/>
          <p:cNvGrpSpPr/>
          <p:nvPr/>
        </p:nvGrpSpPr>
        <p:grpSpPr>
          <a:xfrm rot="0">
            <a:off x="8672698" y="2016960"/>
            <a:ext cx="9235470" cy="7795254"/>
            <a:chOff x="0" y="0"/>
            <a:chExt cx="7523198" cy="6350000"/>
          </a:xfrm>
        </p:grpSpPr>
        <p:sp>
          <p:nvSpPr>
            <p:cNvPr name="Freeform 9" id="9"/>
            <p:cNvSpPr/>
            <p:nvPr/>
          </p:nvSpPr>
          <p:spPr>
            <a:xfrm flipH="false" flipV="false" rot="0">
              <a:off x="0" y="0"/>
              <a:ext cx="7523197" cy="6350000"/>
            </a:xfrm>
            <a:custGeom>
              <a:avLst/>
              <a:gdLst/>
              <a:ahLst/>
              <a:cxnLst/>
              <a:rect r="r" b="b" t="t" l="l"/>
              <a:pathLst>
                <a:path h="6350000" w="7523197">
                  <a:moveTo>
                    <a:pt x="0" y="0"/>
                  </a:moveTo>
                  <a:lnTo>
                    <a:pt x="7523197" y="0"/>
                  </a:lnTo>
                  <a:lnTo>
                    <a:pt x="7523197" y="6350000"/>
                  </a:lnTo>
                  <a:lnTo>
                    <a:pt x="0" y="6350000"/>
                  </a:lnTo>
                  <a:close/>
                </a:path>
              </a:pathLst>
            </a:custGeom>
            <a:blipFill>
              <a:blip r:embed="rId6"/>
              <a:stretch>
                <a:fillRect l="-19520" t="0" r="-19520" b="0"/>
              </a:stretch>
            </a:blipFill>
            <a:ln w="38100" cap="sq">
              <a:solidFill>
                <a:srgbClr val="000000"/>
              </a:solidFill>
              <a:prstDash val="solid"/>
              <a:miter/>
            </a:ln>
          </p:spPr>
        </p:sp>
      </p:grpSp>
      <p:sp>
        <p:nvSpPr>
          <p:cNvPr name="Freeform 10" id="10"/>
          <p:cNvSpPr/>
          <p:nvPr/>
        </p:nvSpPr>
        <p:spPr>
          <a:xfrm flipH="false" flipV="false" rot="0">
            <a:off x="8386466" y="427863"/>
            <a:ext cx="9807933" cy="1201673"/>
          </a:xfrm>
          <a:custGeom>
            <a:avLst/>
            <a:gdLst/>
            <a:ahLst/>
            <a:cxnLst/>
            <a:rect r="r" b="b" t="t" l="l"/>
            <a:pathLst>
              <a:path h="1201673" w="9807933">
                <a:moveTo>
                  <a:pt x="0" y="0"/>
                </a:moveTo>
                <a:lnTo>
                  <a:pt x="9807934" y="0"/>
                </a:lnTo>
                <a:lnTo>
                  <a:pt x="9807934" y="1201674"/>
                </a:lnTo>
                <a:lnTo>
                  <a:pt x="0" y="1201674"/>
                </a:lnTo>
                <a:lnTo>
                  <a:pt x="0" y="0"/>
                </a:lnTo>
                <a:close/>
              </a:path>
            </a:pathLst>
          </a:custGeom>
          <a:blipFill>
            <a:blip r:embed="rId7"/>
            <a:stretch>
              <a:fillRect l="0" t="-4938" r="0" b="0"/>
            </a:stretch>
          </a:blipFill>
        </p:spPr>
      </p:sp>
      <p:sp>
        <p:nvSpPr>
          <p:cNvPr name="TextBox 11" id="11"/>
          <p:cNvSpPr txBox="true"/>
          <p:nvPr/>
        </p:nvSpPr>
        <p:spPr>
          <a:xfrm rot="0">
            <a:off x="755246" y="3075305"/>
            <a:ext cx="7091946" cy="4088765"/>
          </a:xfrm>
          <a:prstGeom prst="rect">
            <a:avLst/>
          </a:prstGeom>
        </p:spPr>
        <p:txBody>
          <a:bodyPr anchor="t" rtlCol="false" tIns="0" lIns="0" bIns="0" rIns="0">
            <a:spAutoFit/>
          </a:bodyPr>
          <a:lstStyle/>
          <a:p>
            <a:pPr>
              <a:lnSpc>
                <a:spcPts val="4059"/>
              </a:lnSpc>
            </a:pPr>
            <a:r>
              <a:rPr lang="en-US" sz="2899">
                <a:solidFill>
                  <a:srgbClr val="000000"/>
                </a:solidFill>
                <a:latin typeface="Garet Light"/>
              </a:rPr>
              <a:t>Now, we excluded the records where Target=’Enrolled’. </a:t>
            </a:r>
          </a:p>
          <a:p>
            <a:pPr>
              <a:lnSpc>
                <a:spcPts val="4059"/>
              </a:lnSpc>
            </a:pPr>
          </a:p>
          <a:p>
            <a:pPr>
              <a:lnSpc>
                <a:spcPts val="4059"/>
              </a:lnSpc>
            </a:pPr>
          </a:p>
          <a:p>
            <a:pPr>
              <a:lnSpc>
                <a:spcPts val="4059"/>
              </a:lnSpc>
            </a:pPr>
            <a:r>
              <a:rPr lang="en-US" sz="2899">
                <a:solidFill>
                  <a:srgbClr val="000000"/>
                </a:solidFill>
                <a:latin typeface="Garet Light"/>
              </a:rPr>
              <a:t>But still, the Target column has text values. We need to make them numerical so the ML algorithms can deal with them.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410905" y="1168194"/>
            <a:ext cx="10294258" cy="2320011"/>
          </a:xfrm>
          <a:custGeom>
            <a:avLst/>
            <a:gdLst/>
            <a:ahLst/>
            <a:cxnLst/>
            <a:rect r="r" b="b" t="t" l="l"/>
            <a:pathLst>
              <a:path h="2320011" w="10294258">
                <a:moveTo>
                  <a:pt x="0" y="0"/>
                </a:moveTo>
                <a:lnTo>
                  <a:pt x="10294258" y="0"/>
                </a:lnTo>
                <a:lnTo>
                  <a:pt x="10294258" y="2320012"/>
                </a:lnTo>
                <a:lnTo>
                  <a:pt x="0" y="2320012"/>
                </a:lnTo>
                <a:lnTo>
                  <a:pt x="0" y="0"/>
                </a:lnTo>
                <a:close/>
              </a:path>
            </a:pathLst>
          </a:custGeom>
          <a:blipFill>
            <a:blip r:embed="rId6"/>
            <a:stretch>
              <a:fillRect l="0" t="0" r="0" b="0"/>
            </a:stretch>
          </a:blipFill>
        </p:spPr>
      </p:sp>
      <p:sp>
        <p:nvSpPr>
          <p:cNvPr name="Freeform 8" id="8"/>
          <p:cNvSpPr/>
          <p:nvPr/>
        </p:nvSpPr>
        <p:spPr>
          <a:xfrm flipH="false" flipV="false" rot="0">
            <a:off x="12213524" y="3488206"/>
            <a:ext cx="2689020" cy="4645763"/>
          </a:xfrm>
          <a:custGeom>
            <a:avLst/>
            <a:gdLst/>
            <a:ahLst/>
            <a:cxnLst/>
            <a:rect r="r" b="b" t="t" l="l"/>
            <a:pathLst>
              <a:path h="4645763" w="2689020">
                <a:moveTo>
                  <a:pt x="0" y="0"/>
                </a:moveTo>
                <a:lnTo>
                  <a:pt x="2689020" y="0"/>
                </a:lnTo>
                <a:lnTo>
                  <a:pt x="2689020" y="4645763"/>
                </a:lnTo>
                <a:lnTo>
                  <a:pt x="0" y="4645763"/>
                </a:lnTo>
                <a:lnTo>
                  <a:pt x="0" y="0"/>
                </a:lnTo>
                <a:close/>
              </a:path>
            </a:pathLst>
          </a:custGeom>
          <a:blipFill>
            <a:blip r:embed="rId7"/>
            <a:stretch>
              <a:fillRect l="0" t="0" r="0" b="0"/>
            </a:stretch>
          </a:blipFill>
        </p:spPr>
      </p:sp>
      <p:sp>
        <p:nvSpPr>
          <p:cNvPr name="Freeform 9" id="9"/>
          <p:cNvSpPr/>
          <p:nvPr/>
        </p:nvSpPr>
        <p:spPr>
          <a:xfrm flipH="false" flipV="false" rot="0">
            <a:off x="8613916" y="8133969"/>
            <a:ext cx="9645813" cy="1536615"/>
          </a:xfrm>
          <a:custGeom>
            <a:avLst/>
            <a:gdLst/>
            <a:ahLst/>
            <a:cxnLst/>
            <a:rect r="r" b="b" t="t" l="l"/>
            <a:pathLst>
              <a:path h="1536615" w="9645813">
                <a:moveTo>
                  <a:pt x="0" y="0"/>
                </a:moveTo>
                <a:lnTo>
                  <a:pt x="9645813" y="0"/>
                </a:lnTo>
                <a:lnTo>
                  <a:pt x="9645813" y="1536615"/>
                </a:lnTo>
                <a:lnTo>
                  <a:pt x="0" y="1536615"/>
                </a:lnTo>
                <a:lnTo>
                  <a:pt x="0" y="0"/>
                </a:lnTo>
                <a:close/>
              </a:path>
            </a:pathLst>
          </a:custGeom>
          <a:blipFill>
            <a:blip r:embed="rId8"/>
            <a:stretch>
              <a:fillRect l="0" t="0" r="0" b="0"/>
            </a:stretch>
          </a:blipFill>
        </p:spPr>
      </p:sp>
      <p:sp>
        <p:nvSpPr>
          <p:cNvPr name="TextBox 10" id="10"/>
          <p:cNvSpPr txBox="true"/>
          <p:nvPr/>
        </p:nvSpPr>
        <p:spPr>
          <a:xfrm rot="0">
            <a:off x="1028700"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Preparing data for ML </a:t>
            </a:r>
          </a:p>
        </p:txBody>
      </p:sp>
      <p:sp>
        <p:nvSpPr>
          <p:cNvPr name="TextBox 11" id="11"/>
          <p:cNvSpPr txBox="true"/>
          <p:nvPr/>
        </p:nvSpPr>
        <p:spPr>
          <a:xfrm rot="0">
            <a:off x="755246" y="2495719"/>
            <a:ext cx="7091946" cy="71748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Using LabelEncoder from the Sklearn library we translated ‘Target’ text data to numerical data in a column we named ‘target’.</a:t>
            </a:r>
          </a:p>
          <a:p>
            <a:pPr marL="626107" indent="-313054" lvl="1">
              <a:lnSpc>
                <a:spcPts val="4059"/>
              </a:lnSpc>
              <a:buFont typeface="Arial"/>
              <a:buChar char="•"/>
            </a:pPr>
            <a:r>
              <a:rPr lang="en-US" sz="2899">
                <a:solidFill>
                  <a:srgbClr val="000000"/>
                </a:solidFill>
                <a:latin typeface="Garet Light"/>
              </a:rPr>
              <a:t>Then for the input data that we’ll use to train our models we’ll use all the columns except ‘Target’ and ‘target’ columns.</a:t>
            </a:r>
          </a:p>
          <a:p>
            <a:pPr marL="626107" indent="-313054" lvl="1">
              <a:lnSpc>
                <a:spcPts val="4059"/>
              </a:lnSpc>
              <a:buFont typeface="Arial"/>
              <a:buChar char="•"/>
            </a:pPr>
            <a:r>
              <a:rPr lang="en-US" sz="2899">
                <a:solidFill>
                  <a:srgbClr val="000000"/>
                </a:solidFill>
                <a:latin typeface="Garet Light"/>
              </a:rPr>
              <a:t> We’ll only keep the numerical target column for our target data.</a:t>
            </a:r>
          </a:p>
          <a:p>
            <a:pPr>
              <a:lnSpc>
                <a:spcPts val="4059"/>
              </a:lnSpc>
            </a:pPr>
          </a:p>
          <a:p>
            <a:pPr>
              <a:lnSpc>
                <a:spcPts val="40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47306" y="6224749"/>
            <a:ext cx="16993388" cy="2565907"/>
          </a:xfrm>
          <a:custGeom>
            <a:avLst/>
            <a:gdLst/>
            <a:ahLst/>
            <a:cxnLst/>
            <a:rect r="r" b="b" t="t" l="l"/>
            <a:pathLst>
              <a:path h="2565907" w="16993388">
                <a:moveTo>
                  <a:pt x="0" y="0"/>
                </a:moveTo>
                <a:lnTo>
                  <a:pt x="16993388" y="0"/>
                </a:lnTo>
                <a:lnTo>
                  <a:pt x="16993388" y="2565906"/>
                </a:lnTo>
                <a:lnTo>
                  <a:pt x="0" y="2565906"/>
                </a:lnTo>
                <a:lnTo>
                  <a:pt x="0" y="0"/>
                </a:lnTo>
                <a:close/>
              </a:path>
            </a:pathLst>
          </a:custGeom>
          <a:blipFill>
            <a:blip r:embed="rId6"/>
            <a:stretch>
              <a:fillRect l="0" t="0" r="-3539" b="0"/>
            </a:stretch>
          </a:blipFill>
        </p:spPr>
      </p:sp>
      <p:sp>
        <p:nvSpPr>
          <p:cNvPr name="TextBox 8" id="8"/>
          <p:cNvSpPr txBox="true"/>
          <p:nvPr/>
        </p:nvSpPr>
        <p:spPr>
          <a:xfrm rot="0">
            <a:off x="1598448"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Train Test Split</a:t>
            </a:r>
          </a:p>
        </p:txBody>
      </p:sp>
      <p:sp>
        <p:nvSpPr>
          <p:cNvPr name="TextBox 9" id="9"/>
          <p:cNvSpPr txBox="true"/>
          <p:nvPr/>
        </p:nvSpPr>
        <p:spPr>
          <a:xfrm rot="0">
            <a:off x="755246" y="2818130"/>
            <a:ext cx="7091946" cy="254571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Now, we will split the data into training and testing data. </a:t>
            </a:r>
          </a:p>
          <a:p>
            <a:pPr>
              <a:lnSpc>
                <a:spcPts val="4059"/>
              </a:lnSpc>
            </a:pPr>
          </a:p>
          <a:p>
            <a:pPr marL="626107" indent="-313054" lvl="1">
              <a:lnSpc>
                <a:spcPts val="4059"/>
              </a:lnSpc>
              <a:buFont typeface="Arial"/>
              <a:buChar char="•"/>
            </a:pPr>
            <a:r>
              <a:rPr lang="en-US" sz="2899">
                <a:solidFill>
                  <a:srgbClr val="000000"/>
                </a:solidFill>
                <a:latin typeface="Garet Light"/>
              </a:rPr>
              <a:t>I split it into 80%  training data and 20% testing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311864"/>
            <a:ext cx="9807032" cy="1623694"/>
          </a:xfrm>
          <a:prstGeom prst="rect">
            <a:avLst/>
          </a:prstGeom>
        </p:spPr>
        <p:txBody>
          <a:bodyPr anchor="t" rtlCol="false" tIns="0" lIns="0" bIns="0" rIns="0">
            <a:spAutoFit/>
          </a:bodyPr>
          <a:lstStyle/>
          <a:p>
            <a:pPr>
              <a:lnSpc>
                <a:spcPts val="6580"/>
              </a:lnSpc>
            </a:pPr>
            <a:r>
              <a:rPr lang="en-US" sz="4700">
                <a:solidFill>
                  <a:srgbClr val="000000"/>
                </a:solidFill>
                <a:latin typeface="Garet Bold"/>
              </a:rPr>
              <a:t>Logistic Regression</a:t>
            </a:r>
          </a:p>
          <a:p>
            <a:pPr>
              <a:lnSpc>
                <a:spcPts val="6580"/>
              </a:lnSpc>
            </a:pPr>
          </a:p>
        </p:txBody>
      </p:sp>
      <p:grpSp>
        <p:nvGrpSpPr>
          <p:cNvPr name="Group 8" id="8"/>
          <p:cNvGrpSpPr/>
          <p:nvPr/>
        </p:nvGrpSpPr>
        <p:grpSpPr>
          <a:xfrm rot="0">
            <a:off x="8410905" y="1752236"/>
            <a:ext cx="9615302" cy="8115853"/>
            <a:chOff x="0" y="0"/>
            <a:chExt cx="7523198" cy="6350000"/>
          </a:xfrm>
        </p:grpSpPr>
        <p:sp>
          <p:nvSpPr>
            <p:cNvPr name="Freeform 9" id="9"/>
            <p:cNvSpPr/>
            <p:nvPr/>
          </p:nvSpPr>
          <p:spPr>
            <a:xfrm flipH="false" flipV="false" rot="0">
              <a:off x="0" y="0"/>
              <a:ext cx="7523197" cy="6350000"/>
            </a:xfrm>
            <a:custGeom>
              <a:avLst/>
              <a:gdLst/>
              <a:ahLst/>
              <a:cxnLst/>
              <a:rect r="r" b="b" t="t" l="l"/>
              <a:pathLst>
                <a:path h="6350000" w="7523197">
                  <a:moveTo>
                    <a:pt x="0" y="0"/>
                  </a:moveTo>
                  <a:lnTo>
                    <a:pt x="7523197" y="0"/>
                  </a:lnTo>
                  <a:lnTo>
                    <a:pt x="7523197" y="6350000"/>
                  </a:lnTo>
                  <a:lnTo>
                    <a:pt x="0" y="6350000"/>
                  </a:lnTo>
                  <a:close/>
                </a:path>
              </a:pathLst>
            </a:custGeom>
            <a:blipFill>
              <a:blip r:embed="rId6"/>
              <a:stretch>
                <a:fillRect l="-3034" t="0" r="-3034" b="0"/>
              </a:stretch>
            </a:blipFill>
            <a:ln w="38100" cap="sq">
              <a:solidFill>
                <a:srgbClr val="000000"/>
              </a:solidFill>
              <a:prstDash val="solid"/>
              <a:miter/>
            </a:ln>
          </p:spPr>
        </p:sp>
      </p:grpSp>
      <p:sp>
        <p:nvSpPr>
          <p:cNvPr name="Freeform 10" id="10"/>
          <p:cNvSpPr/>
          <p:nvPr/>
        </p:nvSpPr>
        <p:spPr>
          <a:xfrm flipH="false" flipV="false" rot="0">
            <a:off x="8410905" y="593551"/>
            <a:ext cx="9645274" cy="1158686"/>
          </a:xfrm>
          <a:custGeom>
            <a:avLst/>
            <a:gdLst/>
            <a:ahLst/>
            <a:cxnLst/>
            <a:rect r="r" b="b" t="t" l="l"/>
            <a:pathLst>
              <a:path h="1158686" w="9645274">
                <a:moveTo>
                  <a:pt x="0" y="0"/>
                </a:moveTo>
                <a:lnTo>
                  <a:pt x="9645274" y="0"/>
                </a:lnTo>
                <a:lnTo>
                  <a:pt x="9645274" y="1158685"/>
                </a:lnTo>
                <a:lnTo>
                  <a:pt x="0" y="1158685"/>
                </a:lnTo>
                <a:lnTo>
                  <a:pt x="0" y="0"/>
                </a:lnTo>
                <a:close/>
              </a:path>
            </a:pathLst>
          </a:custGeom>
          <a:blipFill>
            <a:blip r:embed="rId7"/>
            <a:stretch>
              <a:fillRect l="0" t="0" r="0" b="0"/>
            </a:stretch>
          </a:blipFill>
        </p:spPr>
      </p:sp>
      <p:sp>
        <p:nvSpPr>
          <p:cNvPr name="Freeform 11" id="11"/>
          <p:cNvSpPr/>
          <p:nvPr/>
        </p:nvSpPr>
        <p:spPr>
          <a:xfrm flipH="false" flipV="false" rot="0">
            <a:off x="286309" y="8544349"/>
            <a:ext cx="11291814" cy="1742651"/>
          </a:xfrm>
          <a:custGeom>
            <a:avLst/>
            <a:gdLst/>
            <a:ahLst/>
            <a:cxnLst/>
            <a:rect r="r" b="b" t="t" l="l"/>
            <a:pathLst>
              <a:path h="1742651" w="11291814">
                <a:moveTo>
                  <a:pt x="0" y="0"/>
                </a:moveTo>
                <a:lnTo>
                  <a:pt x="11291814" y="0"/>
                </a:lnTo>
                <a:lnTo>
                  <a:pt x="11291814" y="1742651"/>
                </a:lnTo>
                <a:lnTo>
                  <a:pt x="0" y="1742651"/>
                </a:lnTo>
                <a:lnTo>
                  <a:pt x="0" y="0"/>
                </a:lnTo>
                <a:close/>
              </a:path>
            </a:pathLst>
          </a:custGeom>
          <a:blipFill>
            <a:blip r:embed="rId8"/>
            <a:stretch>
              <a:fillRect l="0" t="0" r="0" b="0"/>
            </a:stretch>
          </a:blipFill>
        </p:spPr>
      </p:sp>
      <p:sp>
        <p:nvSpPr>
          <p:cNvPr name="TextBox 12" id="12"/>
          <p:cNvSpPr txBox="true"/>
          <p:nvPr/>
        </p:nvSpPr>
        <p:spPr>
          <a:xfrm rot="0">
            <a:off x="755246" y="2178874"/>
            <a:ext cx="7091946" cy="768921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So using regression, and from the confusion matrix, we can see that our model was right 238 times about the student dropping out but wrong 28 times. The model was right 421 times and wrong 39 times when it predicted that someone would graduate.</a:t>
            </a:r>
          </a:p>
          <a:p>
            <a:pPr marL="626107" indent="-313054" lvl="1">
              <a:lnSpc>
                <a:spcPts val="4059"/>
              </a:lnSpc>
              <a:buFont typeface="Arial"/>
              <a:buChar char="•"/>
            </a:pPr>
            <a:r>
              <a:rPr lang="en-US" sz="2899">
                <a:solidFill>
                  <a:srgbClr val="000000"/>
                </a:solidFill>
                <a:latin typeface="Garet Light"/>
              </a:rPr>
              <a:t>Using K Fold Cross Validation we can see that the score of our model performance is somewhere around those values: </a:t>
            </a:r>
          </a:p>
          <a:p>
            <a:pPr>
              <a:lnSpc>
                <a:spcPts val="4059"/>
              </a:lnSpc>
            </a:pPr>
          </a:p>
          <a:p>
            <a:pPr>
              <a:lnSpc>
                <a:spcPts val="4059"/>
              </a:lnSpc>
            </a:pPr>
          </a:p>
          <a:p>
            <a:pPr>
              <a:lnSpc>
                <a:spcPts val="40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409833" y="348419"/>
            <a:ext cx="9878167" cy="5174278"/>
          </a:xfrm>
          <a:custGeom>
            <a:avLst/>
            <a:gdLst/>
            <a:ahLst/>
            <a:cxnLst/>
            <a:rect r="r" b="b" t="t" l="l"/>
            <a:pathLst>
              <a:path h="5174278" w="9878167">
                <a:moveTo>
                  <a:pt x="0" y="0"/>
                </a:moveTo>
                <a:lnTo>
                  <a:pt x="9878167" y="0"/>
                </a:lnTo>
                <a:lnTo>
                  <a:pt x="9878167" y="5174278"/>
                </a:lnTo>
                <a:lnTo>
                  <a:pt x="0" y="5174278"/>
                </a:lnTo>
                <a:lnTo>
                  <a:pt x="0" y="0"/>
                </a:lnTo>
                <a:close/>
              </a:path>
            </a:pathLst>
          </a:custGeom>
          <a:blipFill>
            <a:blip r:embed="rId6"/>
            <a:stretch>
              <a:fillRect l="0" t="0" r="0" b="0"/>
            </a:stretch>
          </a:blipFill>
        </p:spPr>
      </p:sp>
      <p:sp>
        <p:nvSpPr>
          <p:cNvPr name="Freeform 8" id="8"/>
          <p:cNvSpPr/>
          <p:nvPr/>
        </p:nvSpPr>
        <p:spPr>
          <a:xfrm flipH="false" flipV="false" rot="0">
            <a:off x="2620333" y="7023825"/>
            <a:ext cx="15403557" cy="2951019"/>
          </a:xfrm>
          <a:custGeom>
            <a:avLst/>
            <a:gdLst/>
            <a:ahLst/>
            <a:cxnLst/>
            <a:rect r="r" b="b" t="t" l="l"/>
            <a:pathLst>
              <a:path h="2951019" w="15403557">
                <a:moveTo>
                  <a:pt x="0" y="0"/>
                </a:moveTo>
                <a:lnTo>
                  <a:pt x="15403558" y="0"/>
                </a:lnTo>
                <a:lnTo>
                  <a:pt x="15403558" y="2951018"/>
                </a:lnTo>
                <a:lnTo>
                  <a:pt x="0" y="2951018"/>
                </a:lnTo>
                <a:lnTo>
                  <a:pt x="0" y="0"/>
                </a:lnTo>
                <a:close/>
              </a:path>
            </a:pathLst>
          </a:custGeom>
          <a:blipFill>
            <a:blip r:embed="rId7"/>
            <a:stretch>
              <a:fillRect l="0" t="0" r="-22222" b="0"/>
            </a:stretch>
          </a:blipFill>
        </p:spPr>
      </p:sp>
      <p:sp>
        <p:nvSpPr>
          <p:cNvPr name="TextBox 9" id="9"/>
          <p:cNvSpPr txBox="true"/>
          <p:nvPr/>
        </p:nvSpPr>
        <p:spPr>
          <a:xfrm rot="0">
            <a:off x="1028700" y="1311864"/>
            <a:ext cx="9807032" cy="1623694"/>
          </a:xfrm>
          <a:prstGeom prst="rect">
            <a:avLst/>
          </a:prstGeom>
        </p:spPr>
        <p:txBody>
          <a:bodyPr anchor="t" rtlCol="false" tIns="0" lIns="0" bIns="0" rIns="0">
            <a:spAutoFit/>
          </a:bodyPr>
          <a:lstStyle/>
          <a:p>
            <a:pPr>
              <a:lnSpc>
                <a:spcPts val="6580"/>
              </a:lnSpc>
            </a:pPr>
            <a:r>
              <a:rPr lang="en-US" sz="4700">
                <a:solidFill>
                  <a:srgbClr val="000000"/>
                </a:solidFill>
                <a:latin typeface="Garet Bold"/>
              </a:rPr>
              <a:t>Logistic Regression</a:t>
            </a:r>
          </a:p>
          <a:p>
            <a:pPr>
              <a:lnSpc>
                <a:spcPts val="6580"/>
              </a:lnSpc>
            </a:pPr>
          </a:p>
        </p:txBody>
      </p:sp>
      <p:sp>
        <p:nvSpPr>
          <p:cNvPr name="TextBox 10" id="10"/>
          <p:cNvSpPr txBox="true"/>
          <p:nvPr/>
        </p:nvSpPr>
        <p:spPr>
          <a:xfrm rot="0">
            <a:off x="755246" y="2303780"/>
            <a:ext cx="7091946" cy="563181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These are the columns by their importance for the Logistic Regression. </a:t>
            </a:r>
          </a:p>
          <a:p>
            <a:pPr marL="626107" indent="-313054" lvl="1">
              <a:lnSpc>
                <a:spcPts val="4059"/>
              </a:lnSpc>
              <a:buFont typeface="Arial"/>
              <a:buChar char="•"/>
            </a:pPr>
            <a:r>
              <a:rPr lang="en-US" sz="2899">
                <a:solidFill>
                  <a:srgbClr val="000000"/>
                </a:solidFill>
                <a:latin typeface="Garet Light"/>
              </a:rPr>
              <a:t>As it’s demonstrated,  Curricular units 2nd sem (approved) played the biggest role.</a:t>
            </a:r>
          </a:p>
          <a:p>
            <a:pPr marL="626107" indent="-313054" lvl="1">
              <a:lnSpc>
                <a:spcPts val="4059"/>
              </a:lnSpc>
              <a:buFont typeface="Arial"/>
              <a:buChar char="•"/>
            </a:pPr>
            <a:r>
              <a:rPr lang="en-US" sz="2899">
                <a:solidFill>
                  <a:srgbClr val="000000"/>
                </a:solidFill>
                <a:latin typeface="Garet Light"/>
              </a:rPr>
              <a:t>Let’s visualize some of these features in relation to graduating or dropping out.</a:t>
            </a:r>
          </a:p>
          <a:p>
            <a:pPr>
              <a:lnSpc>
                <a:spcPts val="4059"/>
              </a:lnSpc>
            </a:pPr>
          </a:p>
          <a:p>
            <a:pPr>
              <a:lnSpc>
                <a:spcPts val="40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117037" y="1204720"/>
            <a:ext cx="10170963" cy="7549410"/>
          </a:xfrm>
          <a:custGeom>
            <a:avLst/>
            <a:gdLst/>
            <a:ahLst/>
            <a:cxnLst/>
            <a:rect r="r" b="b" t="t" l="l"/>
            <a:pathLst>
              <a:path h="7549410" w="10170963">
                <a:moveTo>
                  <a:pt x="0" y="0"/>
                </a:moveTo>
                <a:lnTo>
                  <a:pt x="10170963" y="0"/>
                </a:lnTo>
                <a:lnTo>
                  <a:pt x="10170963" y="7549410"/>
                </a:lnTo>
                <a:lnTo>
                  <a:pt x="0" y="7549410"/>
                </a:lnTo>
                <a:lnTo>
                  <a:pt x="0" y="0"/>
                </a:lnTo>
                <a:close/>
              </a:path>
            </a:pathLst>
          </a:custGeom>
          <a:blipFill>
            <a:blip r:embed="rId6"/>
            <a:stretch>
              <a:fillRect l="0" t="0" r="0" b="0"/>
            </a:stretch>
          </a:blipFill>
        </p:spPr>
      </p:sp>
      <p:sp>
        <p:nvSpPr>
          <p:cNvPr name="TextBox 8" id="8"/>
          <p:cNvSpPr txBox="true"/>
          <p:nvPr/>
        </p:nvSpPr>
        <p:spPr>
          <a:xfrm rot="0">
            <a:off x="1793418"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Visualizations</a:t>
            </a:r>
          </a:p>
        </p:txBody>
      </p:sp>
      <p:sp>
        <p:nvSpPr>
          <p:cNvPr name="TextBox 9" id="9"/>
          <p:cNvSpPr txBox="true"/>
          <p:nvPr/>
        </p:nvSpPr>
        <p:spPr>
          <a:xfrm rot="0">
            <a:off x="755246" y="2558686"/>
            <a:ext cx="7091946" cy="61461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We can see Curricular units 2nd sem (approved) indeed have lots of influence on dropping out or graduating. </a:t>
            </a:r>
          </a:p>
          <a:p>
            <a:pPr>
              <a:lnSpc>
                <a:spcPts val="4059"/>
              </a:lnSpc>
            </a:pPr>
          </a:p>
          <a:p>
            <a:pPr marL="626107" indent="-313054" lvl="1">
              <a:lnSpc>
                <a:spcPts val="4059"/>
              </a:lnSpc>
              <a:buFont typeface="Arial"/>
              <a:buChar char="•"/>
            </a:pPr>
            <a:r>
              <a:rPr lang="en-US" sz="2899">
                <a:solidFill>
                  <a:srgbClr val="000000"/>
                </a:solidFill>
                <a:latin typeface="Garet Light"/>
              </a:rPr>
              <a:t>For example, the majority of those with curricular unit number 0 dropped out, while most of those with curricular unit 6 graduated. </a:t>
            </a:r>
          </a:p>
          <a:p>
            <a:pPr>
              <a:lnSpc>
                <a:spcPts val="4059"/>
              </a:lnSpc>
            </a:pPr>
          </a:p>
          <a:p>
            <a:pPr>
              <a:lnSpc>
                <a:spcPts val="40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DAF5ByK0Pko</dc:identifier>
  <dcterms:modified xsi:type="dcterms:W3CDTF">2011-08-01T06:04:30Z</dcterms:modified>
  <cp:revision>1</cp:revision>
  <dc:title>OESON PROJECT 3</dc:title>
</cp:coreProperties>
</file>